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78"/>
  </p:notesMasterIdLst>
  <p:sldIdLst>
    <p:sldId id="256" r:id="rId2"/>
    <p:sldId id="335" r:id="rId3"/>
    <p:sldId id="257" r:id="rId4"/>
    <p:sldId id="258" r:id="rId5"/>
    <p:sldId id="260" r:id="rId6"/>
    <p:sldId id="262" r:id="rId7"/>
    <p:sldId id="261" r:id="rId8"/>
    <p:sldId id="272" r:id="rId9"/>
    <p:sldId id="263" r:id="rId10"/>
    <p:sldId id="265" r:id="rId11"/>
    <p:sldId id="273" r:id="rId12"/>
    <p:sldId id="331" r:id="rId13"/>
    <p:sldId id="333" r:id="rId14"/>
    <p:sldId id="33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64" r:id="rId27"/>
    <p:sldId id="266" r:id="rId28"/>
    <p:sldId id="285" r:id="rId29"/>
    <p:sldId id="295" r:id="rId30"/>
    <p:sldId id="296" r:id="rId31"/>
    <p:sldId id="297" r:id="rId32"/>
    <p:sldId id="286" r:id="rId33"/>
    <p:sldId id="299" r:id="rId34"/>
    <p:sldId id="317" r:id="rId35"/>
    <p:sldId id="267" r:id="rId36"/>
    <p:sldId id="268" r:id="rId37"/>
    <p:sldId id="313" r:id="rId38"/>
    <p:sldId id="314" r:id="rId39"/>
    <p:sldId id="269" r:id="rId40"/>
    <p:sldId id="315" r:id="rId41"/>
    <p:sldId id="270" r:id="rId42"/>
    <p:sldId id="316" r:id="rId43"/>
    <p:sldId id="301" r:id="rId44"/>
    <p:sldId id="302" r:id="rId45"/>
    <p:sldId id="303" r:id="rId46"/>
    <p:sldId id="304" r:id="rId47"/>
    <p:sldId id="318" r:id="rId48"/>
    <p:sldId id="319" r:id="rId49"/>
    <p:sldId id="320" r:id="rId50"/>
    <p:sldId id="321" r:id="rId51"/>
    <p:sldId id="322" r:id="rId52"/>
    <p:sldId id="300" r:id="rId53"/>
    <p:sldId id="287" r:id="rId54"/>
    <p:sldId id="288" r:id="rId55"/>
    <p:sldId id="305" r:id="rId56"/>
    <p:sldId id="289" r:id="rId57"/>
    <p:sldId id="290" r:id="rId58"/>
    <p:sldId id="291" r:id="rId59"/>
    <p:sldId id="292" r:id="rId60"/>
    <p:sldId id="293" r:id="rId61"/>
    <p:sldId id="294" r:id="rId62"/>
    <p:sldId id="306" r:id="rId63"/>
    <p:sldId id="307" r:id="rId64"/>
    <p:sldId id="327" r:id="rId65"/>
    <p:sldId id="328" r:id="rId66"/>
    <p:sldId id="329" r:id="rId67"/>
    <p:sldId id="330" r:id="rId68"/>
    <p:sldId id="323" r:id="rId69"/>
    <p:sldId id="324" r:id="rId70"/>
    <p:sldId id="325" r:id="rId71"/>
    <p:sldId id="326" r:id="rId72"/>
    <p:sldId id="308" r:id="rId73"/>
    <p:sldId id="309" r:id="rId74"/>
    <p:sldId id="310" r:id="rId75"/>
    <p:sldId id="311" r:id="rId76"/>
    <p:sldId id="312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8E00"/>
    <a:srgbClr val="DE7400"/>
    <a:srgbClr val="4E863A"/>
    <a:srgbClr val="6BA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60" d="100"/>
          <a:sy n="60" d="100"/>
        </p:scale>
        <p:origin x="1412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B8DFF-3B96-41A0-9B28-6E55A2E48E01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AC6CA-E053-4EC7-B801-A64BBB984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17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8830" y="4038600"/>
            <a:ext cx="8182570" cy="1221640"/>
          </a:xfrm>
        </p:spPr>
        <p:txBody>
          <a:bodyPr>
            <a:norm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6400800" cy="91623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900" y="274638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383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73697"/>
            <a:ext cx="4040188" cy="379858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383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73697"/>
            <a:ext cx="4041775" cy="379858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icrosoft New Tai Lue" pitchFamily="34" charset="0"/>
          <a:ea typeface="Microsoft Himalaya" pitchFamily="2" charset="0"/>
          <a:cs typeface="Microsoft New Tai Lue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pus.com/authid/detail.uri?authorId=56429657100" TargetMode="External"/><Relationship Id="rId2" Type="http://schemas.openxmlformats.org/officeDocument/2006/relationships/hyperlink" Target="mailto:agung.dwi.laksono@brin.go.i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ppttemplate.net/?utm_source=ppt&amp;utm_medium=logo&amp;utm_term=thanksgiving&amp;utm_content=0056&amp;utm_campaign=ppt" TargetMode="External"/><Relationship Id="rId4" Type="http://schemas.openxmlformats.org/officeDocument/2006/relationships/hyperlink" Target="https://scholar.google.com/citations?user=Hb0ypnwAAAAJ&amp;hl=en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rchgate.net/publication/342708274_Distribution_Analysis_of_Doctors_in_Indonesi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rchgate.net/publication/340999926_ANALISIS_EKOLOGI_PERSALINAN_DI_FASILITAS_PELAYANAN_KESEHATAN_DI_INDONESIA_Ecological_Analysis_of_Healthcare_Childbirth_in_Indonesia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945253/" TargetMode="Externa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layanandata.kemkes.go.id/" TargetMode="Externa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and.org/well-being/social-and-behavioral-policy/data/FLS/IFLS/access.htm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dhsprogram.com/data/dataset_admin/login_main.cfm;jsessionid=BA2DB593D4EF0367D096BAFECC724E15.cfusion?CFID=2602819&amp;CFTOKEN=69791e086a376a46-4AF25C81-A82E-21F5-90C67227CC0DBF85" TargetMode="Externa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ppttemplate.net/?utm_source=ppt&amp;utm_medium=logo&amp;utm_term=thanksgiving&amp;utm_content=0056&amp;utm_campaign=ppt" TargetMode="External"/><Relationship Id="rId2" Type="http://schemas.openxmlformats.org/officeDocument/2006/relationships/hyperlink" Target="https://dhsprogram.com/data/new-user-registration.cf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ppttemplate.net/?utm_source=ppt&amp;utm_medium=logo&amp;utm_term=thanksgiving&amp;utm_content=0056&amp;utm_campaign=ppt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ppttemplate.net/?utm_source=ppt&amp;utm_medium=logo&amp;utm_term=thanksgiving&amp;utm_content=0056&amp;utm_campaign=ppt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klirensetik.brin.go.id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bmcpublichealth.biomedcentral.com/articles/10.1186/s12889-024-18619-2#:~:text=Early%20initiation%20of%20breastfeeding%20(EIBF,of%20exclusive%20breastfeeding%20(EBF" TargetMode="Externa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so03.tci-thaijo.org/index.php/jpss/article/view/269699" TargetMode="Externa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708920"/>
            <a:ext cx="8051725" cy="1872208"/>
          </a:xfrm>
        </p:spPr>
        <p:txBody>
          <a:bodyPr>
            <a:noAutofit/>
          </a:bodyPr>
          <a:lstStyle/>
          <a:p>
            <a:pPr algn="l"/>
            <a:r>
              <a:rPr lang="en-ID" sz="4000" dirty="0" err="1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Analisis</a:t>
            </a: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Data </a:t>
            </a:r>
            <a:r>
              <a:rPr lang="en-ID" sz="4000" dirty="0" err="1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Sekunder</a:t>
            </a: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ID" sz="4000" dirty="0" err="1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4000" dirty="0" err="1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Publikasi</a:t>
            </a: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ID" sz="4000" dirty="0" err="1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Jurnal</a:t>
            </a: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Nasional dan </a:t>
            </a:r>
            <a:r>
              <a:rPr lang="en-ID" sz="4000" dirty="0" err="1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Internasional</a:t>
            </a: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4000" dirty="0" err="1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Bereputasi</a:t>
            </a: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b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ID" sz="4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Strategi, Teknik, dan Etika</a:t>
            </a:r>
            <a:endParaRPr lang="en-US" sz="8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5445224"/>
            <a:ext cx="6400800" cy="1232862"/>
          </a:xfrm>
        </p:spPr>
        <p:txBody>
          <a:bodyPr>
            <a:normAutofit/>
          </a:bodyPr>
          <a:lstStyle/>
          <a:p>
            <a:pPr algn="r"/>
            <a:r>
              <a:rPr lang="en-US" sz="1800" b="1" dirty="0"/>
              <a:t>Agung Dwi Laksono</a:t>
            </a:r>
          </a:p>
          <a:p>
            <a:pPr algn="r"/>
            <a:r>
              <a:rPr lang="en-US" sz="1800" dirty="0" err="1"/>
              <a:t>Peneliti</a:t>
            </a:r>
            <a:r>
              <a:rPr lang="en-US" sz="1800" dirty="0"/>
              <a:t> Ahli Utama</a:t>
            </a:r>
          </a:p>
          <a:p>
            <a:pPr algn="r"/>
            <a:r>
              <a:rPr lang="en-US" sz="1800" dirty="0"/>
              <a:t>Badan </a:t>
            </a:r>
            <a:r>
              <a:rPr lang="en-US" sz="1800" dirty="0" err="1"/>
              <a:t>Riset</a:t>
            </a:r>
            <a:r>
              <a:rPr lang="en-US" sz="1800" dirty="0"/>
              <a:t> dan </a:t>
            </a:r>
            <a:r>
              <a:rPr lang="en-US" sz="1800" dirty="0" err="1"/>
              <a:t>Inovasi</a:t>
            </a:r>
            <a:r>
              <a:rPr lang="en-US" sz="1800" dirty="0"/>
              <a:t> Nasional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150" y="213028"/>
            <a:ext cx="7427168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Agung Dwi Laksono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317" y="1882290"/>
            <a:ext cx="8093365" cy="4123035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olidFill>
                  <a:srgbClr val="FFFF00"/>
                </a:solidFill>
                <a:sym typeface="Wingdings" panose="05000000000000000000" pitchFamily="2" charset="2"/>
              </a:rPr>
              <a:t>Litbangkes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  BRIN</a:t>
            </a:r>
          </a:p>
          <a:p>
            <a:r>
              <a:rPr lang="en-US" dirty="0">
                <a:sym typeface="Wingdings" panose="05000000000000000000" pitchFamily="2" charset="2"/>
              </a:rPr>
              <a:t>Email: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agung.dwi.laksono@brin.go.id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</a:p>
          <a:p>
            <a:r>
              <a:rPr lang="en-US" dirty="0">
                <a:sym typeface="Wingdings" panose="05000000000000000000" pitchFamily="2" charset="2"/>
              </a:rPr>
              <a:t>HP/WA: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081 332 16 26 22</a:t>
            </a:r>
          </a:p>
          <a:p>
            <a:r>
              <a:rPr lang="en-US" dirty="0">
                <a:sym typeface="Wingdings" panose="05000000000000000000" pitchFamily="2" charset="2"/>
              </a:rPr>
              <a:t>Scopus 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https://www.scopus.com/authid/detail.uri?authorId=56429657100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</a:p>
          <a:p>
            <a:r>
              <a:rPr lang="en-US" dirty="0">
                <a:sym typeface="Wingdings" panose="05000000000000000000" pitchFamily="2" charset="2"/>
              </a:rPr>
              <a:t>Google Scholar 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https://scholar.google.com/citations?user=Hb0ypnwAAAAJ&amp;hl=en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E:\cloud\drive\websites\ppttemplate\ppt\logo-ppttemplate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674" y="6531587"/>
            <a:ext cx="1161288" cy="25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863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053" y="485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>
                <a:solidFill>
                  <a:srgbClr val="FFFF00"/>
                </a:solidFill>
              </a:rPr>
              <a:t>Sistematika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Paparan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latin typeface="+mn-lt"/>
              </a:rPr>
              <a:t>Bagian 1: </a:t>
            </a:r>
            <a:r>
              <a:rPr lang="en-US" sz="3200" b="1" dirty="0" err="1">
                <a:latin typeface="+mn-lt"/>
              </a:rPr>
              <a:t>Pengantar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Pemanfaatan</a:t>
            </a:r>
            <a:r>
              <a:rPr lang="en-US" sz="3200" b="1" dirty="0">
                <a:latin typeface="+mn-lt"/>
              </a:rPr>
              <a:t> Data </a:t>
            </a:r>
            <a:r>
              <a:rPr lang="en-US" sz="3200" b="1" dirty="0" err="1">
                <a:latin typeface="+mn-lt"/>
              </a:rPr>
              <a:t>Sekunder</a:t>
            </a:r>
            <a:endParaRPr lang="en-US" sz="3200" b="1" dirty="0">
              <a:latin typeface="+mn-lt"/>
            </a:endParaRPr>
          </a:p>
          <a:p>
            <a:r>
              <a:rPr lang="en-US" sz="3200" b="1" dirty="0">
                <a:latin typeface="+mn-lt"/>
              </a:rPr>
              <a:t>Bagian 2: Data </a:t>
            </a:r>
            <a:r>
              <a:rPr lang="en-US" sz="3200" b="1" dirty="0" err="1">
                <a:latin typeface="+mn-lt"/>
              </a:rPr>
              <a:t>Sekunder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Agregat</a:t>
            </a:r>
            <a:endParaRPr lang="en-US" sz="3200" b="1" dirty="0">
              <a:latin typeface="+mn-lt"/>
            </a:endParaRPr>
          </a:p>
          <a:p>
            <a:r>
              <a:rPr lang="en-US" sz="3200" b="1" dirty="0">
                <a:latin typeface="+mn-lt"/>
              </a:rPr>
              <a:t>Bagian 3: Data </a:t>
            </a:r>
            <a:r>
              <a:rPr lang="en-US" sz="3200" b="1" dirty="0" err="1">
                <a:latin typeface="+mn-lt"/>
              </a:rPr>
              <a:t>Sekunder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Individu</a:t>
            </a:r>
            <a:endParaRPr lang="en-US" sz="3200" b="1" dirty="0">
              <a:latin typeface="+mn-lt"/>
            </a:endParaRPr>
          </a:p>
          <a:p>
            <a:r>
              <a:rPr lang="en-US" sz="3200" b="1" dirty="0">
                <a:latin typeface="+mn-lt"/>
              </a:rPr>
              <a:t>Bagian 4: </a:t>
            </a:r>
            <a:r>
              <a:rPr lang="en-US" sz="3200" b="1" dirty="0" err="1">
                <a:latin typeface="+mn-lt"/>
              </a:rPr>
              <a:t>Permintaan</a:t>
            </a:r>
            <a:r>
              <a:rPr lang="en-US" sz="3200" b="1" dirty="0">
                <a:latin typeface="+mn-lt"/>
              </a:rPr>
              <a:t> data </a:t>
            </a:r>
            <a:r>
              <a:rPr lang="en-US" sz="3200" b="1" dirty="0" err="1">
                <a:latin typeface="+mn-lt"/>
              </a:rPr>
              <a:t>Kemenkes</a:t>
            </a:r>
            <a:r>
              <a:rPr lang="en-US" sz="3200" b="1" dirty="0">
                <a:latin typeface="+mn-lt"/>
              </a:rPr>
              <a:t> dan data </a:t>
            </a:r>
            <a:r>
              <a:rPr lang="en-US" sz="3200" b="1" dirty="0" err="1">
                <a:latin typeface="+mn-lt"/>
              </a:rPr>
              <a:t>lainnya</a:t>
            </a:r>
            <a:endParaRPr lang="en-US" sz="3200" b="1" dirty="0">
              <a:latin typeface="+mn-lt"/>
            </a:endParaRPr>
          </a:p>
          <a:p>
            <a:r>
              <a:rPr lang="en-US" sz="3200" b="1" dirty="0">
                <a:latin typeface="+mn-lt"/>
              </a:rPr>
              <a:t>Bagian 5: Ethical Clearance </a:t>
            </a:r>
            <a:r>
              <a:rPr lang="en-US" sz="3200" b="1" dirty="0" err="1">
                <a:latin typeface="+mn-lt"/>
              </a:rPr>
              <a:t>Studi</a:t>
            </a:r>
            <a:r>
              <a:rPr lang="en-US" sz="3200" b="1" dirty="0">
                <a:latin typeface="+mn-lt"/>
              </a:rPr>
              <a:t> Data </a:t>
            </a:r>
            <a:r>
              <a:rPr lang="en-US" sz="3200" b="1" dirty="0" err="1">
                <a:latin typeface="+mn-lt"/>
              </a:rPr>
              <a:t>Sekunder</a:t>
            </a:r>
            <a:endParaRPr lang="en-US" sz="3200" b="1" dirty="0">
              <a:latin typeface="+mn-lt"/>
            </a:endParaRPr>
          </a:p>
          <a:p>
            <a:r>
              <a:rPr lang="en-US" sz="3200" b="1" dirty="0">
                <a:latin typeface="+mn-lt"/>
              </a:rPr>
              <a:t>Bagian 6: Step by step </a:t>
            </a:r>
            <a:r>
              <a:rPr lang="en-US" sz="3200" b="1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US" sz="3200" b="1" dirty="0" err="1">
                <a:latin typeface="+mn-lt"/>
              </a:rPr>
              <a:t>njurnal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memanfaatkan</a:t>
            </a:r>
            <a:r>
              <a:rPr lang="en-US" sz="3200" b="1" dirty="0">
                <a:latin typeface="+mn-lt"/>
              </a:rPr>
              <a:t> data </a:t>
            </a:r>
            <a:r>
              <a:rPr lang="en-US" sz="3200" b="1" dirty="0" err="1">
                <a:latin typeface="+mn-lt"/>
              </a:rPr>
              <a:t>sekunder</a:t>
            </a:r>
            <a:endParaRPr lang="en-US" sz="3200" b="1" dirty="0">
              <a:latin typeface="+mn-lt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416" y="2348880"/>
            <a:ext cx="7361167" cy="763525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+mn-lt"/>
              </a:rPr>
              <a:t>Bagian 1: </a:t>
            </a:r>
            <a:br>
              <a:rPr lang="en-US" sz="4000" b="1" dirty="0">
                <a:latin typeface="+mn-lt"/>
              </a:rPr>
            </a:br>
            <a:r>
              <a:rPr lang="en-US" sz="4000" b="1" dirty="0" err="1">
                <a:latin typeface="+mn-lt"/>
              </a:rPr>
              <a:t>Pengantar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Pemanfaatan</a:t>
            </a:r>
            <a:r>
              <a:rPr lang="en-US" sz="4000" b="1" dirty="0">
                <a:latin typeface="+mn-lt"/>
              </a:rPr>
              <a:t> Data </a:t>
            </a:r>
            <a:r>
              <a:rPr lang="en-US" sz="4000" b="1" dirty="0" err="1">
                <a:latin typeface="+mn-lt"/>
              </a:rPr>
              <a:t>Sekunder</a:t>
            </a:r>
            <a:endParaRPr lang="en-US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8463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527605"/>
            <a:ext cx="7016195" cy="684885"/>
          </a:xfrm>
        </p:spPr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Pengertian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70" y="1749245"/>
            <a:ext cx="7016195" cy="397033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Data </a:t>
            </a:r>
            <a:r>
              <a:rPr lang="en-US" b="1" dirty="0" err="1">
                <a:solidFill>
                  <a:schemeClr val="bg1"/>
                </a:solidFill>
              </a:rPr>
              <a:t>sekunder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adalah</a:t>
            </a:r>
            <a:r>
              <a:rPr lang="en-US" b="1" dirty="0">
                <a:solidFill>
                  <a:schemeClr val="bg1"/>
                </a:solidFill>
              </a:rPr>
              <a:t> data yang </a:t>
            </a:r>
            <a:r>
              <a:rPr lang="en-US" b="1" dirty="0" err="1">
                <a:solidFill>
                  <a:schemeClr val="bg1"/>
                </a:solidFill>
              </a:rPr>
              <a:t>dikumpulkan</a:t>
            </a:r>
            <a:r>
              <a:rPr lang="en-US" b="1" dirty="0">
                <a:solidFill>
                  <a:schemeClr val="bg1"/>
                </a:solidFill>
              </a:rPr>
              <a:t> oleh </a:t>
            </a:r>
            <a:r>
              <a:rPr lang="en-US" b="1" dirty="0" err="1">
                <a:solidFill>
                  <a:schemeClr val="bg1"/>
                </a:solidFill>
              </a:rPr>
              <a:t>pihak</a:t>
            </a:r>
            <a:r>
              <a:rPr lang="en-US" b="1" dirty="0">
                <a:solidFill>
                  <a:schemeClr val="bg1"/>
                </a:solidFill>
              </a:rPr>
              <a:t> lain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Baik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chemeClr val="bg1"/>
                </a:solidFill>
              </a:rPr>
              <a:t>dikumpulkan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melalui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survei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maupun</a:t>
            </a:r>
            <a:r>
              <a:rPr lang="en-US" b="1" dirty="0">
                <a:solidFill>
                  <a:schemeClr val="bg1"/>
                </a:solidFill>
              </a:rPr>
              <a:t> data </a:t>
            </a:r>
            <a:r>
              <a:rPr lang="en-US" b="1" dirty="0" err="1">
                <a:solidFill>
                  <a:schemeClr val="bg1"/>
                </a:solidFill>
              </a:rPr>
              <a:t>rutin</a:t>
            </a:r>
            <a:r>
              <a:rPr lang="en-US" b="1" dirty="0">
                <a:solidFill>
                  <a:schemeClr val="bg1"/>
                </a:solidFill>
              </a:rPr>
              <a:t> (</a:t>
            </a:r>
            <a:r>
              <a:rPr lang="en-US" b="1" dirty="0" err="1">
                <a:solidFill>
                  <a:schemeClr val="bg1"/>
                </a:solidFill>
              </a:rPr>
              <a:t>laporan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  <a:p>
            <a:r>
              <a:rPr lang="en-US" b="1" dirty="0">
                <a:solidFill>
                  <a:schemeClr val="bg1"/>
                </a:solidFill>
              </a:rPr>
              <a:t>Data </a:t>
            </a:r>
            <a:r>
              <a:rPr lang="en-US" b="1" dirty="0" err="1">
                <a:solidFill>
                  <a:schemeClr val="bg1"/>
                </a:solidFill>
              </a:rPr>
              <a:t>rutin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agregat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(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kab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kota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provinsi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</a:p>
          <a:p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Survei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individu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dan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agregat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FF00"/>
                </a:solidFill>
              </a:rPr>
              <a:t>Keuntungan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memanfaatkan</a:t>
            </a:r>
            <a:r>
              <a:rPr lang="en-US" b="1" dirty="0">
                <a:solidFill>
                  <a:srgbClr val="FFFF00"/>
                </a:solidFill>
              </a:rPr>
              <a:t> data </a:t>
            </a:r>
            <a:r>
              <a:rPr lang="en-US" b="1" dirty="0" err="1">
                <a:solidFill>
                  <a:srgbClr val="FFFF00"/>
                </a:solidFill>
              </a:rPr>
              <a:t>sekunder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2114277"/>
            <a:ext cx="8093365" cy="4123035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Memangkas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waktu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Tanpa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membuat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proposal</a:t>
            </a:r>
          </a:p>
          <a:p>
            <a:pPr lvl="1"/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Tanpa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menyusun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kuesioner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/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Tanpa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melakukan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pengumpulan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data</a:t>
            </a: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Data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survei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 rata-rata big data </a:t>
            </a:r>
          </a:p>
          <a:p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Biaya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? 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seringkali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free of charge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	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kecuali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punya BPS</a:t>
            </a:r>
          </a:p>
          <a:p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92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9BB3-2D62-4B40-B211-C565DA36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902" y="526071"/>
            <a:ext cx="7016195" cy="684885"/>
          </a:xfrm>
        </p:spPr>
        <p:txBody>
          <a:bodyPr/>
          <a:lstStyle/>
          <a:p>
            <a:r>
              <a:rPr lang="en-ID" b="1" dirty="0" err="1">
                <a:solidFill>
                  <a:srgbClr val="FFFF00"/>
                </a:solidFill>
              </a:rPr>
              <a:t>Keterbatasan</a:t>
            </a:r>
            <a:endParaRPr lang="en-ID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D4E46-9CCC-4DC7-BB1A-DDC80846E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75" y="1292664"/>
            <a:ext cx="7635250" cy="5039265"/>
          </a:xfrm>
        </p:spPr>
        <p:txBody>
          <a:bodyPr>
            <a:normAutofit/>
          </a:bodyPr>
          <a:lstStyle/>
          <a:p>
            <a:r>
              <a:rPr lang="en-ID" b="1" dirty="0" err="1">
                <a:solidFill>
                  <a:schemeClr val="bg1"/>
                </a:solidFill>
              </a:rPr>
              <a:t>Variabel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sudah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ada</a:t>
            </a:r>
            <a:r>
              <a:rPr lang="en-ID" b="1" dirty="0">
                <a:solidFill>
                  <a:schemeClr val="bg1"/>
                </a:solidFill>
              </a:rPr>
              <a:t> </a:t>
            </a:r>
          </a:p>
          <a:p>
            <a:r>
              <a:rPr lang="en-ID" b="1" dirty="0" err="1">
                <a:solidFill>
                  <a:schemeClr val="bg1"/>
                </a:solidFill>
              </a:rPr>
              <a:t>Variabel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bisa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tidak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sesuai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dengan</a:t>
            </a:r>
            <a:r>
              <a:rPr lang="en-ID" b="1" dirty="0">
                <a:solidFill>
                  <a:schemeClr val="bg1"/>
                </a:solidFill>
              </a:rPr>
              <a:t> yang </a:t>
            </a:r>
            <a:r>
              <a:rPr lang="en-ID" b="1" dirty="0" err="1">
                <a:solidFill>
                  <a:schemeClr val="bg1"/>
                </a:solidFill>
              </a:rPr>
              <a:t>kita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inginkan</a:t>
            </a:r>
            <a:endParaRPr lang="en-ID" b="1" dirty="0">
              <a:solidFill>
                <a:schemeClr val="bg1"/>
              </a:solidFill>
            </a:endParaRPr>
          </a:p>
          <a:p>
            <a:r>
              <a:rPr lang="en-ID" b="1" dirty="0" err="1">
                <a:solidFill>
                  <a:schemeClr val="bg1"/>
                </a:solidFill>
              </a:rPr>
              <a:t>Definisi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operasional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harus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sesuai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dengan</a:t>
            </a:r>
            <a:r>
              <a:rPr lang="en-ID" b="1" dirty="0">
                <a:solidFill>
                  <a:schemeClr val="bg1"/>
                </a:solidFill>
              </a:rPr>
              <a:t> yang punya </a:t>
            </a:r>
            <a:r>
              <a:rPr lang="en-ID" b="1" dirty="0" err="1">
                <a:solidFill>
                  <a:schemeClr val="bg1"/>
                </a:solidFill>
              </a:rPr>
              <a:t>survei</a:t>
            </a:r>
            <a:endParaRPr lang="en-ID" b="1" dirty="0">
              <a:solidFill>
                <a:schemeClr val="bg1"/>
              </a:solidFill>
            </a:endParaRPr>
          </a:p>
          <a:p>
            <a:r>
              <a:rPr lang="en-ID" b="1" dirty="0">
                <a:solidFill>
                  <a:schemeClr val="bg1"/>
                </a:solidFill>
              </a:rPr>
              <a:t>Harus </a:t>
            </a:r>
            <a:r>
              <a:rPr lang="en-ID" b="1" dirty="0" err="1">
                <a:solidFill>
                  <a:schemeClr val="bg1"/>
                </a:solidFill>
              </a:rPr>
              <a:t>mendapat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ijin</a:t>
            </a:r>
            <a:endParaRPr lang="en-ID" b="1" dirty="0">
              <a:solidFill>
                <a:schemeClr val="bg1"/>
              </a:solidFill>
            </a:endParaRPr>
          </a:p>
          <a:p>
            <a:r>
              <a:rPr lang="en-ID" b="1" dirty="0" err="1">
                <a:solidFill>
                  <a:schemeClr val="bg1"/>
                </a:solidFill>
              </a:rPr>
              <a:t>Kemungkinan</a:t>
            </a:r>
            <a:r>
              <a:rPr lang="en-ID" b="1" dirty="0">
                <a:solidFill>
                  <a:schemeClr val="bg1"/>
                </a:solidFill>
              </a:rPr>
              <a:t> bias</a:t>
            </a:r>
          </a:p>
          <a:p>
            <a:pPr lvl="1"/>
            <a:r>
              <a:rPr lang="en-ID" b="1" i="1" dirty="0">
                <a:solidFill>
                  <a:schemeClr val="bg1"/>
                </a:solidFill>
              </a:rPr>
              <a:t>Community based vs. Facility based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</a:rPr>
              <a:t>Variabel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versi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penulis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i="1" dirty="0">
                <a:solidFill>
                  <a:schemeClr val="bg1"/>
                </a:solidFill>
              </a:rPr>
              <a:t>vs</a:t>
            </a:r>
            <a:r>
              <a:rPr lang="en-ID" b="1" dirty="0">
                <a:solidFill>
                  <a:schemeClr val="bg1"/>
                </a:solidFill>
              </a:rPr>
              <a:t>. </a:t>
            </a:r>
            <a:r>
              <a:rPr lang="en-ID" b="1" dirty="0" err="1">
                <a:solidFill>
                  <a:schemeClr val="bg1"/>
                </a:solidFill>
              </a:rPr>
              <a:t>pemilik</a:t>
            </a:r>
            <a:r>
              <a:rPr lang="en-ID" b="1" dirty="0">
                <a:solidFill>
                  <a:schemeClr val="bg1"/>
                </a:solidFill>
              </a:rPr>
              <a:t> survey</a:t>
            </a:r>
          </a:p>
          <a:p>
            <a:pPr lvl="1"/>
            <a:r>
              <a:rPr lang="en-ID" b="1" i="1" dirty="0" err="1">
                <a:solidFill>
                  <a:schemeClr val="bg1"/>
                </a:solidFill>
              </a:rPr>
              <a:t>Crossectional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uji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pengaruh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?</a:t>
            </a:r>
            <a:endParaRPr lang="en-ID" b="1" i="1" dirty="0">
              <a:solidFill>
                <a:schemeClr val="bg1"/>
              </a:solidFill>
            </a:endParaRPr>
          </a:p>
          <a:p>
            <a:endParaRPr lang="en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69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260" y="1988840"/>
            <a:ext cx="8551480" cy="1068935"/>
          </a:xfrm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4800" b="1" dirty="0">
                <a:latin typeface="+mn-lt"/>
              </a:rPr>
              <a:t>Bagian 2: </a:t>
            </a:r>
            <a:br>
              <a:rPr lang="en-US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Data </a:t>
            </a:r>
            <a:r>
              <a:rPr lang="en-US" sz="4800" b="1" dirty="0" err="1">
                <a:latin typeface="+mn-lt"/>
              </a:rPr>
              <a:t>Sekunder</a:t>
            </a:r>
            <a:r>
              <a:rPr lang="en-US" sz="4800" b="1" dirty="0">
                <a:latin typeface="+mn-lt"/>
              </a:rPr>
              <a:t> </a:t>
            </a:r>
            <a:r>
              <a:rPr lang="en-US" sz="4800" b="1" dirty="0" err="1">
                <a:latin typeface="+mn-lt"/>
              </a:rPr>
              <a:t>Agregat</a:t>
            </a:r>
            <a:endParaRPr lang="en-US" sz="4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7883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89814-166A-4B12-9758-8D9035351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527605"/>
            <a:ext cx="6231595" cy="684885"/>
          </a:xfrm>
        </p:spPr>
        <p:txBody>
          <a:bodyPr/>
          <a:lstStyle/>
          <a:p>
            <a:r>
              <a:rPr lang="en-ID" b="1" dirty="0">
                <a:solidFill>
                  <a:srgbClr val="FFFF00"/>
                </a:solidFill>
              </a:rPr>
              <a:t>Data </a:t>
            </a:r>
            <a:r>
              <a:rPr lang="en-ID" b="1" dirty="0" err="1">
                <a:solidFill>
                  <a:srgbClr val="FFFF00"/>
                </a:solidFill>
              </a:rPr>
              <a:t>sekunder</a:t>
            </a:r>
            <a:r>
              <a:rPr lang="en-ID" b="1" dirty="0">
                <a:solidFill>
                  <a:srgbClr val="FFFF00"/>
                </a:solidFill>
              </a:rPr>
              <a:t>: </a:t>
            </a:r>
            <a:r>
              <a:rPr lang="en-ID" b="1" dirty="0" err="1">
                <a:solidFill>
                  <a:srgbClr val="FFFF00"/>
                </a:solidFill>
              </a:rPr>
              <a:t>Agregat</a:t>
            </a:r>
            <a:endParaRPr lang="en-ID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0C755-DE27-4BC2-92A2-013580B7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70" y="2054654"/>
            <a:ext cx="6710785" cy="3817625"/>
          </a:xfrm>
        </p:spPr>
        <p:txBody>
          <a:bodyPr/>
          <a:lstStyle/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Akumulasi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pada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kab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kota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provinsi</a:t>
            </a:r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Unit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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kab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kota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provinsi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</a:p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Sasaran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 policy maker</a:t>
            </a:r>
          </a:p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Tidak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perlu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ijin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untuk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pemanfaatan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data 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laporan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published</a:t>
            </a:r>
          </a:p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lebih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sederhana</a:t>
            </a:r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21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89814-166A-4B12-9758-8D903535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>
                <a:solidFill>
                  <a:srgbClr val="FFFF00"/>
                </a:solidFill>
              </a:rPr>
              <a:t>Data </a:t>
            </a:r>
            <a:r>
              <a:rPr lang="en-ID" b="1" dirty="0" err="1">
                <a:solidFill>
                  <a:srgbClr val="FFFF00"/>
                </a:solidFill>
              </a:rPr>
              <a:t>sekunder</a:t>
            </a:r>
            <a:r>
              <a:rPr lang="en-ID" b="1" dirty="0">
                <a:solidFill>
                  <a:srgbClr val="FFFF00"/>
                </a:solidFill>
              </a:rPr>
              <a:t>: </a:t>
            </a:r>
            <a:r>
              <a:rPr lang="en-ID" b="1" dirty="0" err="1">
                <a:solidFill>
                  <a:srgbClr val="FFFF00"/>
                </a:solidFill>
              </a:rPr>
              <a:t>Agregat</a:t>
            </a:r>
            <a:endParaRPr lang="en-ID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0C755-DE27-4BC2-92A2-013580B7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75" y="1749245"/>
            <a:ext cx="7177135" cy="4275740"/>
          </a:xfrm>
        </p:spPr>
        <p:txBody>
          <a:bodyPr/>
          <a:lstStyle/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Sumber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yang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bisa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dimanfaatkan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: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Profil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kesehatan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Kab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kota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prov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tahun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…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Kab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kota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prov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dalam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angka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tahun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…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Profil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Kesehatan Indonesia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tahun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…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Laporan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Riskesdas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tahun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…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Laporan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Risfaskes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…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Laporan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…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dll</a:t>
            </a:r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/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/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363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48130"/>
            <a:ext cx="735516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Data </a:t>
            </a:r>
            <a:r>
              <a:rPr lang="en-US" b="1" dirty="0" err="1">
                <a:solidFill>
                  <a:srgbClr val="FFFF00"/>
                </a:solidFill>
              </a:rPr>
              <a:t>Sekunder</a:t>
            </a:r>
            <a:r>
              <a:rPr lang="en-US" b="1" dirty="0">
                <a:solidFill>
                  <a:srgbClr val="FFFF00"/>
                </a:solidFill>
              </a:rPr>
              <a:t>: </a:t>
            </a:r>
            <a:r>
              <a:rPr lang="en-US" b="1" dirty="0" err="1">
                <a:solidFill>
                  <a:srgbClr val="FFFF00"/>
                </a:solidFill>
              </a:rPr>
              <a:t>Agregat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560840" cy="3817625"/>
          </a:xfrm>
        </p:spPr>
        <p:txBody>
          <a:bodyPr>
            <a:normAutofit fontScale="925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Unit </a:t>
            </a:r>
            <a:r>
              <a:rPr lang="en-US" b="1" dirty="0" err="1">
                <a:solidFill>
                  <a:schemeClr val="bg1"/>
                </a:solidFill>
              </a:rPr>
              <a:t>analisis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kab</a:t>
            </a:r>
            <a:r>
              <a:rPr lang="en-US" b="1" dirty="0">
                <a:solidFill>
                  <a:schemeClr val="bg1"/>
                </a:solidFill>
              </a:rPr>
              <a:t>/</a:t>
            </a:r>
            <a:r>
              <a:rPr lang="en-US" b="1" dirty="0" err="1">
                <a:solidFill>
                  <a:schemeClr val="bg1"/>
                </a:solidFill>
              </a:rPr>
              <a:t>kota</a:t>
            </a:r>
            <a:r>
              <a:rPr lang="en-US" b="1" dirty="0">
                <a:solidFill>
                  <a:schemeClr val="bg1"/>
                </a:solidFill>
              </a:rPr>
              <a:t>/</a:t>
            </a:r>
            <a:r>
              <a:rPr lang="en-US" b="1" dirty="0" err="1">
                <a:solidFill>
                  <a:schemeClr val="bg1"/>
                </a:solidFill>
              </a:rPr>
              <a:t>provinsi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err="1">
                <a:solidFill>
                  <a:schemeClr val="bg1"/>
                </a:solidFill>
              </a:rPr>
              <a:t>Sumber</a:t>
            </a:r>
            <a:r>
              <a:rPr lang="en-US" b="1" dirty="0">
                <a:solidFill>
                  <a:schemeClr val="bg1"/>
                </a:solidFill>
              </a:rPr>
              <a:t> data: </a:t>
            </a:r>
            <a:r>
              <a:rPr lang="en-US" b="1" dirty="0" err="1">
                <a:solidFill>
                  <a:schemeClr val="bg1"/>
                </a:solidFill>
              </a:rPr>
              <a:t>Laporan</a:t>
            </a:r>
            <a:r>
              <a:rPr lang="en-US" b="1" dirty="0">
                <a:solidFill>
                  <a:schemeClr val="bg1"/>
                </a:solidFill>
              </a:rPr>
              <a:t> data </a:t>
            </a:r>
            <a:r>
              <a:rPr lang="en-US" b="1" dirty="0" err="1">
                <a:solidFill>
                  <a:schemeClr val="bg1"/>
                </a:solidFill>
              </a:rPr>
              <a:t>rutin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laporan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survei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err="1">
                <a:solidFill>
                  <a:schemeClr val="bg1"/>
                </a:solidFill>
              </a:rPr>
              <a:t>Sasaran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kebijakan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tertentu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 ecological analysis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Misalnya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membandingkan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input-output</a:t>
            </a:r>
          </a:p>
          <a:p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statistic? Uji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statistik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???</a:t>
            </a:r>
          </a:p>
          <a:p>
            <a:r>
              <a:rPr lang="en-US" b="1" dirty="0" err="1">
                <a:sym typeface="Wingdings" panose="05000000000000000000" pitchFamily="2" charset="2"/>
              </a:rPr>
              <a:t>Membaca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Tabel</a:t>
            </a:r>
            <a:r>
              <a:rPr lang="en-US" b="1" dirty="0">
                <a:sym typeface="Wingdings" panose="05000000000000000000" pitchFamily="2" charset="2"/>
              </a:rPr>
              <a:t>? Scatter plot???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65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76015" y="527605"/>
            <a:ext cx="6670283" cy="7635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  <a:effectLst/>
              </a:rPr>
              <a:t>MEMBACA SCATER PLOT </a:t>
            </a:r>
            <a:r>
              <a:rPr lang="en-US" b="1" dirty="0">
                <a:solidFill>
                  <a:srgbClr val="FFFF00"/>
                </a:solidFill>
                <a:effectLst/>
                <a:sym typeface="Wingdings" panose="05000000000000000000" pitchFamily="2" charset="2"/>
              </a:rPr>
              <a:t> ME</a:t>
            </a:r>
            <a:r>
              <a:rPr lang="en-US" b="1" dirty="0">
                <a:solidFill>
                  <a:srgbClr val="FFFF00"/>
                </a:solidFill>
                <a:effectLst/>
              </a:rPr>
              <a:t>NENTUKAN HUBUNGAN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96064" y="4797152"/>
            <a:ext cx="7950234" cy="190814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Positif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Semakin</a:t>
            </a:r>
            <a:r>
              <a:rPr lang="en-US" dirty="0">
                <a:solidFill>
                  <a:schemeClr val="bg1"/>
                </a:solidFill>
              </a:rPr>
              <a:t> TINGGI independent, </a:t>
            </a:r>
            <a:r>
              <a:rPr lang="en-US" dirty="0" err="1">
                <a:solidFill>
                  <a:schemeClr val="bg1"/>
                </a:solidFill>
              </a:rPr>
              <a:t>semakin</a:t>
            </a:r>
            <a:r>
              <a:rPr lang="en-US" dirty="0">
                <a:solidFill>
                  <a:schemeClr val="bg1"/>
                </a:solidFill>
              </a:rPr>
              <a:t> TINGGI pula dependent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9E90CE-72A0-4731-9631-7FECF048EFF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64" y="1551979"/>
            <a:ext cx="5298250" cy="3029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6807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76015" y="527605"/>
            <a:ext cx="6670283" cy="7635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  <a:effectLst/>
              </a:rPr>
              <a:t>MEMBACA SCATTER PLOT </a:t>
            </a:r>
            <a:r>
              <a:rPr lang="en-US" b="1" dirty="0">
                <a:solidFill>
                  <a:srgbClr val="FFFF00"/>
                </a:solidFill>
                <a:effectLst/>
                <a:sym typeface="Wingdings" panose="05000000000000000000" pitchFamily="2" charset="2"/>
              </a:rPr>
              <a:t> ME</a:t>
            </a:r>
            <a:r>
              <a:rPr lang="en-US" b="1" dirty="0">
                <a:solidFill>
                  <a:srgbClr val="FFFF00"/>
                </a:solidFill>
                <a:effectLst/>
              </a:rPr>
              <a:t>NENTUKAN HUBUNGAN (2)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31872" y="5101291"/>
            <a:ext cx="7602690" cy="1404086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Negatif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Semakin</a:t>
            </a:r>
            <a:r>
              <a:rPr lang="en-US" dirty="0">
                <a:solidFill>
                  <a:schemeClr val="bg1"/>
                </a:solidFill>
              </a:rPr>
              <a:t> TINGGI independent, </a:t>
            </a:r>
            <a:r>
              <a:rPr lang="en-US" dirty="0" err="1">
                <a:solidFill>
                  <a:schemeClr val="bg1"/>
                </a:solidFill>
              </a:rPr>
              <a:t>semakin</a:t>
            </a:r>
            <a:r>
              <a:rPr lang="en-US" dirty="0">
                <a:solidFill>
                  <a:schemeClr val="bg1"/>
                </a:solidFill>
              </a:rPr>
              <a:t> RENDAH dependent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85DFFD-4FD8-4045-A60A-7E4BAFD1036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4824536" cy="3435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5713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76015" y="527605"/>
            <a:ext cx="6670283" cy="7635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  <a:effectLst/>
              </a:rPr>
              <a:t>MEMBACA SCATER PLOT </a:t>
            </a:r>
            <a:r>
              <a:rPr lang="en-US" b="1" dirty="0">
                <a:solidFill>
                  <a:srgbClr val="FFFF00"/>
                </a:solidFill>
                <a:effectLst/>
                <a:sym typeface="Wingdings" panose="05000000000000000000" pitchFamily="2" charset="2"/>
              </a:rPr>
              <a:t> ME</a:t>
            </a:r>
            <a:r>
              <a:rPr lang="en-US" b="1" dirty="0">
                <a:solidFill>
                  <a:srgbClr val="FFFF00"/>
                </a:solidFill>
                <a:effectLst/>
              </a:rPr>
              <a:t>NENTUKAN HUBUNGAN (3)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933798" y="1844824"/>
            <a:ext cx="3210202" cy="234019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Tidak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hubungan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Seberapapun</a:t>
            </a:r>
            <a:r>
              <a:rPr lang="en-US" dirty="0">
                <a:solidFill>
                  <a:schemeClr val="bg1"/>
                </a:solidFill>
              </a:rPr>
              <a:t> independent </a:t>
            </a:r>
            <a:r>
              <a:rPr lang="en-US" dirty="0" err="1">
                <a:solidFill>
                  <a:schemeClr val="bg1"/>
                </a:solidFill>
              </a:rPr>
              <a:t>tidak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memengaruhi</a:t>
            </a:r>
            <a:r>
              <a:rPr lang="en-US" dirty="0">
                <a:solidFill>
                  <a:schemeClr val="bg1"/>
                </a:solidFill>
              </a:rPr>
              <a:t> dependent.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CA5A89-053B-49B3-80DB-6480D83F51A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2" y="1700808"/>
            <a:ext cx="5193426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638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138425"/>
            <a:ext cx="8229600" cy="61082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“Distribution Analysis of Doctors 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in Indonesia”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742" y="2360065"/>
            <a:ext cx="8229600" cy="3817626"/>
          </a:xfrm>
        </p:spPr>
        <p:txBody>
          <a:bodyPr>
            <a:normAutofit lnSpcReduction="10000"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Sumber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https://www.researchgate.net/publication/342708274_Distribution_Analysis_of_Doctors_in_Indonesia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algn="l"/>
            <a:r>
              <a:rPr lang="en-US" b="1" dirty="0" err="1">
                <a:solidFill>
                  <a:schemeClr val="bg1"/>
                </a:solidFill>
              </a:rPr>
              <a:t>Terbit</a:t>
            </a:r>
            <a:r>
              <a:rPr lang="en-US" b="1" dirty="0">
                <a:solidFill>
                  <a:schemeClr val="bg1"/>
                </a:solidFill>
              </a:rPr>
              <a:t> di “</a:t>
            </a:r>
            <a:r>
              <a:rPr lang="en-US" b="1" dirty="0" err="1">
                <a:solidFill>
                  <a:schemeClr val="bg1"/>
                </a:solidFill>
              </a:rPr>
              <a:t>Jurnal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Administrasi</a:t>
            </a:r>
            <a:r>
              <a:rPr lang="en-US" b="1" dirty="0">
                <a:solidFill>
                  <a:schemeClr val="bg1"/>
                </a:solidFill>
              </a:rPr>
              <a:t> Kesehatan Indonesia”   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Publisher FKM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Unair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Terindeks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Scopus</a:t>
            </a: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b="1" dirty="0" err="1">
                <a:solidFill>
                  <a:schemeClr val="bg1"/>
                </a:solidFill>
              </a:rPr>
              <a:t>Tujuan</a:t>
            </a:r>
            <a:r>
              <a:rPr lang="en-US" b="1" dirty="0">
                <a:solidFill>
                  <a:schemeClr val="bg1"/>
                </a:solidFill>
              </a:rPr>
              <a:t>: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untuk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menjawab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faktor-faktor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yang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berkaitan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dengan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distribusi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tenaga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dokter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berdasarkan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provinsi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di Indonesia. </a:t>
            </a:r>
            <a:r>
              <a:rPr lang="en-ID" sz="2400" b="1" u="none" strike="noStrike" baseline="0" dirty="0">
                <a:solidFill>
                  <a:schemeClr val="bg1"/>
                </a:solidFill>
              </a:rPr>
              <a:t>	</a:t>
            </a:r>
          </a:p>
          <a:p>
            <a:endParaRPr lang="en-ID" sz="1800" b="1" i="0" u="none" strike="noStrike" baseline="0" dirty="0">
              <a:latin typeface="Arial" panose="020B0604020202020204" pitchFamily="34" charset="0"/>
            </a:endParaRP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71456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12" y="680310"/>
            <a:ext cx="6719018" cy="86883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Distribution Analysis of Doctors 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in Indonesia” (2)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59832" y="2207360"/>
            <a:ext cx="5482498" cy="3970330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Metode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Unit </a:t>
            </a:r>
            <a:r>
              <a:rPr lang="en-US" b="1" dirty="0" err="1">
                <a:solidFill>
                  <a:schemeClr val="bg1"/>
                </a:solidFill>
              </a:rPr>
              <a:t>analisis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provinsi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/>
            <a:r>
              <a:rPr lang="en-ID" b="1" u="none" strike="noStrike" baseline="0" dirty="0" err="1">
                <a:solidFill>
                  <a:schemeClr val="bg1"/>
                </a:solidFill>
              </a:rPr>
              <a:t>Variabel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jumlah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tenaga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dokter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,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jumlah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penduduk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,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densitas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,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persentase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penduduk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miskin,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jumlah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rumah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sakit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, dan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jumlah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u="none" strike="noStrike" baseline="0" dirty="0" err="1">
                <a:solidFill>
                  <a:schemeClr val="bg1"/>
                </a:solidFill>
              </a:rPr>
              <a:t>Puskesmas</a:t>
            </a:r>
            <a:r>
              <a:rPr lang="en-ID" b="1" u="none" strike="noStrike" baseline="0" dirty="0">
                <a:solidFill>
                  <a:schemeClr val="bg1"/>
                </a:solidFill>
              </a:rPr>
              <a:t>. 	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</a:rPr>
              <a:t>Analisis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tabulasi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silang</a:t>
            </a:r>
            <a:endParaRPr lang="en-ID" b="1" u="none" strike="noStrike" baseline="0" dirty="0">
              <a:solidFill>
                <a:schemeClr val="bg1"/>
              </a:solidFill>
            </a:endParaRPr>
          </a:p>
          <a:p>
            <a:endParaRPr lang="en-ID" sz="1800" b="1" i="0" u="none" strike="noStrike" baseline="0" dirty="0">
              <a:latin typeface="Arial" panose="020B0604020202020204" pitchFamily="34" charset="0"/>
            </a:endParaRPr>
          </a:p>
          <a:p>
            <a:pPr lvl="1"/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388996-1DAB-BEC4-F313-9089ED6DE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76" y="1916832"/>
            <a:ext cx="2893671" cy="405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92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5720"/>
            <a:ext cx="8229600" cy="61082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Distribution Analysis of Doctors 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in Indonesia” (3)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7A095B-093E-47D6-BEA1-C61B3E426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54655"/>
            <a:ext cx="8246070" cy="412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94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10" y="833015"/>
            <a:ext cx="6719018" cy="86883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“</a:t>
            </a:r>
            <a:r>
              <a:rPr lang="en-US" b="1" dirty="0" err="1">
                <a:solidFill>
                  <a:srgbClr val="FFFF00"/>
                </a:solidFill>
              </a:rPr>
              <a:t>Analisis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Ekologi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Persalinan</a:t>
            </a:r>
            <a:r>
              <a:rPr lang="en-US" b="1" dirty="0">
                <a:solidFill>
                  <a:srgbClr val="FFFF00"/>
                </a:solidFill>
              </a:rPr>
              <a:t> di </a:t>
            </a:r>
            <a:r>
              <a:rPr lang="en-US" b="1" dirty="0" err="1">
                <a:solidFill>
                  <a:srgbClr val="FFFF00"/>
                </a:solidFill>
              </a:rPr>
              <a:t>Fasilitas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Pelayanan</a:t>
            </a:r>
            <a:r>
              <a:rPr lang="en-US" b="1" dirty="0">
                <a:solidFill>
                  <a:srgbClr val="FFFF00"/>
                </a:solidFill>
              </a:rPr>
              <a:t> Kesehatan di Indonesia”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7080" y="1901950"/>
            <a:ext cx="7635250" cy="427574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Sumber</a:t>
            </a:r>
            <a:r>
              <a:rPr lang="en-US" b="1" dirty="0">
                <a:solidFill>
                  <a:schemeClr val="bg1"/>
                </a:solidFill>
              </a:rPr>
              <a:t>: </a:t>
            </a:r>
            <a:r>
              <a:rPr lang="en-US" sz="16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https://www.researchgate.net/publication/340999926_ANALISIS_EKOLOGI_PERSALINAN_DI_FASILITAS_PELAYANAN_KESEHATAN_DI_INDONESIA_Ecological_Analysis_of_Healthcare_Childbirth_in_Indonesia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b="1" dirty="0" err="1">
                <a:solidFill>
                  <a:schemeClr val="bg1"/>
                </a:solidFill>
              </a:rPr>
              <a:t>Terbit</a:t>
            </a:r>
            <a:r>
              <a:rPr lang="en-US" b="1" dirty="0">
                <a:solidFill>
                  <a:schemeClr val="bg1"/>
                </a:solidFill>
              </a:rPr>
              <a:t> di “</a:t>
            </a:r>
            <a:r>
              <a:rPr lang="en-US" b="1" dirty="0" err="1">
                <a:solidFill>
                  <a:schemeClr val="bg1"/>
                </a:solidFill>
              </a:rPr>
              <a:t>Buletin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Penelitian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Sistem</a:t>
            </a:r>
            <a:r>
              <a:rPr lang="en-US" b="1" dirty="0">
                <a:solidFill>
                  <a:schemeClr val="bg1"/>
                </a:solidFill>
              </a:rPr>
              <a:t> Kesehatan”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Publisher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Puslitbang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Humaniora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dan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Manajemen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Kesehatan  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Terindeks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Sinta 2 dan WOS</a:t>
            </a: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b="1" dirty="0" err="1">
                <a:solidFill>
                  <a:schemeClr val="bg1"/>
                </a:solidFill>
              </a:rPr>
              <a:t>Tujuan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menganalisis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variabel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kependudukan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,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sosial-ekonomi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dan input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sumber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daya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yang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berhubungan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dengan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persalinan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di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fasilitas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pelayanan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</a:rPr>
              <a:t>kesehatan</a:t>
            </a:r>
            <a:r>
              <a:rPr lang="en-ID" b="1" i="0" u="none" strike="noStrike" baseline="0" dirty="0">
                <a:solidFill>
                  <a:schemeClr val="bg1"/>
                </a:solidFill>
              </a:rPr>
              <a:t>.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0881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1130"/>
            <a:ext cx="8229600" cy="61082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“</a:t>
            </a:r>
            <a:r>
              <a:rPr lang="en-US" b="1" dirty="0" err="1">
                <a:solidFill>
                  <a:srgbClr val="FFFF00"/>
                </a:solidFill>
              </a:rPr>
              <a:t>Analisis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Ekologi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Persalinan</a:t>
            </a:r>
            <a:r>
              <a:rPr lang="en-US" b="1" dirty="0">
                <a:solidFill>
                  <a:srgbClr val="FFFF00"/>
                </a:solidFill>
              </a:rPr>
              <a:t> di </a:t>
            </a:r>
            <a:r>
              <a:rPr lang="en-US" b="1" dirty="0" err="1">
                <a:solidFill>
                  <a:srgbClr val="FFFF00"/>
                </a:solidFill>
              </a:rPr>
              <a:t>Fasilitas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Pelayanan</a:t>
            </a:r>
            <a:r>
              <a:rPr lang="en-US" b="1" dirty="0">
                <a:solidFill>
                  <a:srgbClr val="FFFF00"/>
                </a:solidFill>
              </a:rPr>
              <a:t> Kesehatan di Indonesia”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880" y="2360065"/>
            <a:ext cx="4752528" cy="3817625"/>
          </a:xfrm>
        </p:spPr>
        <p:txBody>
          <a:bodyPr>
            <a:normAutofit/>
          </a:bodyPr>
          <a:lstStyle/>
          <a:p>
            <a:pPr algn="l"/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Metode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: </a:t>
            </a:r>
          </a:p>
          <a:p>
            <a:pPr lvl="1"/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studi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ekologi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(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studi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agregat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)</a:t>
            </a:r>
          </a:p>
          <a:p>
            <a:pPr lvl="1"/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sumber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Profil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Kesehatan Indonesia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Tahun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2018</a:t>
            </a:r>
          </a:p>
          <a:p>
            <a:pPr lvl="1"/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Unit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analisis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provinsi</a:t>
            </a:r>
            <a:endParaRPr lang="en-ID" b="1" i="0" u="none" strike="noStrike" baseline="0" dirty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Analisis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bivariat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1" u="none" strike="noStrike" baseline="0" dirty="0">
                <a:solidFill>
                  <a:schemeClr val="bg1"/>
                </a:solidFill>
                <a:latin typeface="+mj-lt"/>
              </a:rPr>
              <a:t>scatter plot </a:t>
            </a:r>
          </a:p>
          <a:p>
            <a:pPr lvl="1"/>
            <a:r>
              <a:rPr lang="en-ID" b="1" dirty="0">
                <a:solidFill>
                  <a:schemeClr val="bg1"/>
                </a:solidFill>
                <a:latin typeface="+mj-lt"/>
              </a:rPr>
              <a:t>U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ji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korelasi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Pearson</a:t>
            </a:r>
            <a:endParaRPr lang="en-US" b="1" dirty="0">
              <a:solidFill>
                <a:schemeClr val="bg1"/>
              </a:solidFill>
              <a:latin typeface="+mj-lt"/>
            </a:endParaRPr>
          </a:p>
          <a:p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6B881-05C1-0A1B-9AF9-5C6F1097D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211477"/>
            <a:ext cx="307886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1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“</a:t>
            </a:r>
            <a:r>
              <a:rPr lang="en-US" b="1" dirty="0" err="1">
                <a:solidFill>
                  <a:srgbClr val="FFFF00"/>
                </a:solidFill>
              </a:rPr>
              <a:t>Analisis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Ekologi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Persalinan</a:t>
            </a:r>
            <a:r>
              <a:rPr lang="en-US" b="1" dirty="0">
                <a:solidFill>
                  <a:srgbClr val="FFFF00"/>
                </a:solidFill>
              </a:rPr>
              <a:t> di </a:t>
            </a:r>
            <a:r>
              <a:rPr lang="en-US" b="1" dirty="0" err="1">
                <a:solidFill>
                  <a:srgbClr val="FFFF00"/>
                </a:solidFill>
              </a:rPr>
              <a:t>Fasilitas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Pelayanan</a:t>
            </a:r>
            <a:r>
              <a:rPr lang="en-US" b="1" dirty="0">
                <a:solidFill>
                  <a:srgbClr val="FFFF00"/>
                </a:solidFill>
              </a:rPr>
              <a:t> Kesehatan di Indonesia”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3FFD47-988B-43FE-9B37-BFE3C5623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71" y="1901950"/>
            <a:ext cx="7544457" cy="397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68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558148"/>
            <a:ext cx="7560840" cy="868839"/>
          </a:xfrm>
        </p:spPr>
        <p:txBody>
          <a:bodyPr>
            <a:noAutofit/>
          </a:bodyPr>
          <a:lstStyle/>
          <a:p>
            <a:pPr algn="ctr"/>
            <a:br>
              <a:rPr lang="en-ID" sz="1400" b="1" i="0" u="none" strike="noStrike" baseline="0" dirty="0">
                <a:solidFill>
                  <a:srgbClr val="FFFF00"/>
                </a:solidFill>
                <a:latin typeface="Arial" panose="020B0604020202020204" pitchFamily="34" charset="0"/>
              </a:rPr>
            </a:br>
            <a:r>
              <a:rPr lang="sv-SE" sz="2800" b="0" i="0" dirty="0">
                <a:solidFill>
                  <a:srgbClr val="FFFF00"/>
                </a:solidFill>
                <a:effectLst/>
                <a:latin typeface="g_d0_f1"/>
              </a:rPr>
              <a:t>KINERJA PELAYANAN KESEHATAN IBU DAN ANAKDI PAPUA TAHUN 2018: APAKAH INPUT TENAGA BIDAN DAN DOKTERBERPENGARUH?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70" y="2054655"/>
            <a:ext cx="7940659" cy="4275740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Sumber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r>
              <a:rPr lang="en-US" sz="2400" b="1" dirty="0"/>
              <a:t> </a:t>
            </a:r>
            <a:r>
              <a:rPr lang="en-US" sz="1800" b="1" dirty="0">
                <a:solidFill>
                  <a:schemeClr val="bg1"/>
                </a:solidFill>
              </a:rPr>
              <a:t>https://www.researchgate.net/publication/358713366_Kinerja_Pelayanan_Kesehatan_Ibu_dan_Anak_di_Papua_Tahun_2018_Apakah_input_tenaga_bidan_dan_dokter_berpengaruh</a:t>
            </a:r>
          </a:p>
          <a:p>
            <a:r>
              <a:rPr lang="en-US" sz="2400" b="1" dirty="0" err="1">
                <a:solidFill>
                  <a:schemeClr val="bg1"/>
                </a:solidFill>
              </a:rPr>
              <a:t>Terbit</a:t>
            </a:r>
            <a:r>
              <a:rPr lang="en-US" sz="2400" b="1" dirty="0">
                <a:solidFill>
                  <a:schemeClr val="bg1"/>
                </a:solidFill>
              </a:rPr>
              <a:t> di “</a:t>
            </a:r>
            <a:r>
              <a:rPr lang="en-US" sz="2400" b="1" dirty="0" err="1">
                <a:solidFill>
                  <a:schemeClr val="bg1"/>
                </a:solidFill>
              </a:rPr>
              <a:t>Buletin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Penelitian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Sistem</a:t>
            </a:r>
            <a:r>
              <a:rPr lang="en-US" sz="2400" b="1" dirty="0">
                <a:solidFill>
                  <a:schemeClr val="bg1"/>
                </a:solidFill>
              </a:rPr>
              <a:t> Kesehatan”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 Publisher </a:t>
            </a:r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Puslitbang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Humaniora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Manajemen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 Kesehatan  </a:t>
            </a:r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Terindeks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Sinta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 2 dan WOS</a:t>
            </a:r>
          </a:p>
          <a:p>
            <a:pPr algn="l"/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Tujuan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  </a:t>
            </a:r>
            <a:r>
              <a:rPr lang="en-ID" b="0" i="0" dirty="0" err="1">
                <a:effectLst/>
                <a:latin typeface="g_d0_f3"/>
              </a:rPr>
              <a:t>menganalisis</a:t>
            </a:r>
            <a:r>
              <a:rPr lang="en-ID" b="0" i="0" dirty="0">
                <a:effectLst/>
                <a:latin typeface="g_d0_f3"/>
              </a:rPr>
              <a:t> </a:t>
            </a:r>
            <a:r>
              <a:rPr lang="en-ID" b="0" i="0" dirty="0" err="1">
                <a:effectLst/>
                <a:latin typeface="g_d0_f3"/>
              </a:rPr>
              <a:t>hubungan</a:t>
            </a:r>
            <a:r>
              <a:rPr lang="en-ID" b="0" i="0" dirty="0">
                <a:effectLst/>
                <a:latin typeface="g_d0_f3"/>
              </a:rPr>
              <a:t> </a:t>
            </a:r>
            <a:r>
              <a:rPr lang="en-ID" b="0" i="0" dirty="0" err="1">
                <a:effectLst/>
                <a:latin typeface="g_d0_f3"/>
              </a:rPr>
              <a:t>antara</a:t>
            </a:r>
            <a:r>
              <a:rPr lang="en-ID" b="0" i="0" dirty="0">
                <a:effectLst/>
                <a:latin typeface="g_d0_f3"/>
              </a:rPr>
              <a:t> input </a:t>
            </a:r>
            <a:r>
              <a:rPr lang="en-ID" b="0" i="0" dirty="0" err="1">
                <a:effectLst/>
                <a:latin typeface="g_d0_f3"/>
              </a:rPr>
              <a:t>tenaga</a:t>
            </a:r>
            <a:r>
              <a:rPr lang="en-ID" b="0" i="0" dirty="0">
                <a:effectLst/>
                <a:latin typeface="g_d0_f3"/>
              </a:rPr>
              <a:t> </a:t>
            </a:r>
            <a:r>
              <a:rPr lang="en-ID" b="0" i="0" dirty="0" err="1">
                <a:effectLst/>
                <a:latin typeface="g_d0_f3"/>
              </a:rPr>
              <a:t>bidan</a:t>
            </a:r>
            <a:r>
              <a:rPr lang="en-ID" b="0" i="0" dirty="0">
                <a:effectLst/>
                <a:latin typeface="g_d0_f3"/>
              </a:rPr>
              <a:t> dan </a:t>
            </a:r>
            <a:r>
              <a:rPr lang="en-ID" b="0" i="0" dirty="0" err="1">
                <a:effectLst/>
                <a:latin typeface="g_d0_f3"/>
              </a:rPr>
              <a:t>dokter</a:t>
            </a:r>
            <a:r>
              <a:rPr lang="en-ID" b="0" i="0" dirty="0">
                <a:effectLst/>
                <a:latin typeface="g_d0_f3"/>
              </a:rPr>
              <a:t> pada </a:t>
            </a:r>
            <a:r>
              <a:rPr lang="en-ID" b="0" i="0" dirty="0" err="1">
                <a:effectLst/>
                <a:latin typeface="g_d0_f3"/>
              </a:rPr>
              <a:t>kinerja</a:t>
            </a:r>
            <a:r>
              <a:rPr lang="en-ID" b="0" i="0" dirty="0">
                <a:effectLst/>
                <a:latin typeface="g_d0_f3"/>
              </a:rPr>
              <a:t> </a:t>
            </a:r>
            <a:r>
              <a:rPr lang="en-ID" b="0" i="0" dirty="0" err="1">
                <a:effectLst/>
                <a:latin typeface="g_d0_f3"/>
              </a:rPr>
              <a:t>pelayanan</a:t>
            </a:r>
            <a:r>
              <a:rPr lang="en-ID" b="0" i="0" dirty="0">
                <a:effectLst/>
                <a:latin typeface="g_d0_f3"/>
              </a:rPr>
              <a:t> </a:t>
            </a:r>
            <a:r>
              <a:rPr lang="en-ID" b="0" i="0" dirty="0" err="1">
                <a:effectLst/>
                <a:latin typeface="g_d0_f3"/>
              </a:rPr>
              <a:t>kesehatan</a:t>
            </a:r>
            <a:r>
              <a:rPr lang="en-ID" b="0" i="0" dirty="0">
                <a:effectLst/>
                <a:latin typeface="g_d0_f3"/>
              </a:rPr>
              <a:t> </a:t>
            </a:r>
            <a:r>
              <a:rPr lang="en-ID" b="0" i="0" dirty="0" err="1">
                <a:effectLst/>
                <a:latin typeface="g_d0_f3"/>
              </a:rPr>
              <a:t>ibu</a:t>
            </a:r>
            <a:r>
              <a:rPr lang="en-ID" b="0" i="0" dirty="0">
                <a:effectLst/>
                <a:latin typeface="g_d0_f3"/>
              </a:rPr>
              <a:t> dan </a:t>
            </a:r>
            <a:r>
              <a:rPr lang="en-ID" b="0" i="0" dirty="0" err="1">
                <a:effectLst/>
                <a:latin typeface="g_d0_f3"/>
              </a:rPr>
              <a:t>anak</a:t>
            </a:r>
            <a:r>
              <a:rPr lang="en-ID" b="0" i="0" dirty="0">
                <a:effectLst/>
                <a:latin typeface="g_d0_f3"/>
              </a:rPr>
              <a:t> di </a:t>
            </a:r>
            <a:r>
              <a:rPr lang="en-ID" b="0" i="0" dirty="0" err="1">
                <a:effectLst/>
                <a:latin typeface="g_d0_f3"/>
              </a:rPr>
              <a:t>Pulau</a:t>
            </a:r>
            <a:r>
              <a:rPr lang="en-ID" b="0" i="0" dirty="0">
                <a:effectLst/>
                <a:latin typeface="g_d0_f3"/>
              </a:rPr>
              <a:t> Papua</a:t>
            </a:r>
            <a:r>
              <a:rPr lang="en-ID" b="0" i="0" dirty="0">
                <a:effectLst/>
                <a:highlight>
                  <a:srgbClr val="FFFFFF"/>
                </a:highlight>
                <a:latin typeface="g_d0_f3"/>
              </a:rPr>
              <a:t>.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.</a:t>
            </a:r>
            <a:endParaRPr lang="en-US" b="1" dirty="0">
              <a:solidFill>
                <a:schemeClr val="bg1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18933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610820"/>
          </a:xfrm>
        </p:spPr>
        <p:txBody>
          <a:bodyPr>
            <a:noAutofit/>
          </a:bodyPr>
          <a:lstStyle/>
          <a:p>
            <a:pPr algn="ctr"/>
            <a:r>
              <a:rPr lang="en-ID" sz="1200" b="1" i="0" u="none" strike="noStrike" baseline="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sv-SE" sz="2800" b="0" i="0" dirty="0">
                <a:solidFill>
                  <a:srgbClr val="FFFF00"/>
                </a:solidFill>
                <a:effectLst/>
                <a:latin typeface="g_d0_f1"/>
              </a:rPr>
              <a:t>KINERJA PELAYANAN KESEHATAN IBU DAN ANAKDI PAPUA TAHUN 2018: APAKAH INPUT TENAGA BIDAN DAN DOKTERBERPENGARUH?</a:t>
            </a:r>
            <a:r>
              <a:rPr lang="en-ID" sz="2800" b="1" i="0" u="none" strike="noStrike" baseline="0" dirty="0">
                <a:solidFill>
                  <a:srgbClr val="FFFF00"/>
                </a:solidFill>
              </a:rPr>
              <a:t>(2)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879" y="2665475"/>
            <a:ext cx="5186685" cy="3512215"/>
          </a:xfrm>
        </p:spPr>
        <p:txBody>
          <a:bodyPr>
            <a:normAutofit lnSpcReduction="10000"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Metode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lvl="1"/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Analisis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dirty="0" err="1">
                <a:solidFill>
                  <a:schemeClr val="bg1"/>
                </a:solidFill>
                <a:latin typeface="+mj-lt"/>
              </a:rPr>
              <a:t>ekologi</a:t>
            </a:r>
            <a:endParaRPr lang="en-ID" b="1" dirty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Variabel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Input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tenaga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bidan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dan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dokter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(independent), 3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variabel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dependen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(K4,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persalinan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yang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ditolong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tenaga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Kesehatan, KN)</a:t>
            </a:r>
          </a:p>
          <a:p>
            <a:pPr lvl="1"/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Analisis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hubungan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dilakukan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b="1" i="0" u="none" strike="noStrike" baseline="0" dirty="0" err="1">
                <a:solidFill>
                  <a:schemeClr val="bg1"/>
                </a:solidFill>
                <a:latin typeface="+mj-lt"/>
              </a:rPr>
              <a:t>melalui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 diagram </a:t>
            </a:r>
            <a:r>
              <a:rPr lang="en-ID" b="1" i="1" u="none" strike="noStrike" baseline="0" dirty="0">
                <a:solidFill>
                  <a:schemeClr val="bg1"/>
                </a:solidFill>
                <a:latin typeface="+mj-lt"/>
              </a:rPr>
              <a:t>scatter plot</a:t>
            </a:r>
            <a:r>
              <a:rPr lang="en-ID" b="1" i="0" u="none" strike="noStrike" baseline="0" dirty="0">
                <a:solidFill>
                  <a:schemeClr val="bg1"/>
                </a:solidFill>
                <a:latin typeface="+mj-lt"/>
              </a:rPr>
              <a:t>. </a:t>
            </a:r>
            <a:endParaRPr lang="en-US" b="1" dirty="0">
              <a:solidFill>
                <a:schemeClr val="bg1"/>
              </a:solidFill>
              <a:latin typeface="+mj-lt"/>
            </a:endParaRP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04205D-6E7B-B38D-0C18-1534259BC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450992"/>
            <a:ext cx="3171463" cy="394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42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3608" y="561082"/>
            <a:ext cx="7632848" cy="868839"/>
          </a:xfrm>
        </p:spPr>
        <p:txBody>
          <a:bodyPr>
            <a:noAutofit/>
          </a:bodyPr>
          <a:lstStyle/>
          <a:p>
            <a:pPr algn="ctr"/>
            <a:r>
              <a:rPr lang="sv-SE" sz="2800" b="0" i="0" dirty="0">
                <a:solidFill>
                  <a:srgbClr val="FFFF00"/>
                </a:solidFill>
                <a:effectLst/>
                <a:latin typeface="g_d0_f1"/>
              </a:rPr>
              <a:t>KINERJA PELAYANAN KESEHATAN IBU DAN ANAKDI PAPUA TAHUN 2018: APAKAH INPUT TENAGA BIDAN DAN DOKTER BERPENGARUH?</a:t>
            </a:r>
            <a:r>
              <a:rPr lang="en-ID" sz="2800" b="1" i="0" u="none" strike="noStrike" baseline="0" dirty="0">
                <a:solidFill>
                  <a:srgbClr val="FFFF00"/>
                </a:solidFill>
              </a:rPr>
              <a:t>(3)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3EDE6F-5865-B338-4517-4006C939A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38" y="1988840"/>
            <a:ext cx="837532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00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2491" y="2584209"/>
            <a:ext cx="6719018" cy="86883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err="1">
                <a:solidFill>
                  <a:srgbClr val="FFFF00"/>
                </a:solidFill>
              </a:rPr>
              <a:t>Sudah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>
                <a:solidFill>
                  <a:srgbClr val="FFFF00"/>
                </a:solidFill>
              </a:rPr>
              <a:t>dapat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>
                <a:solidFill>
                  <a:srgbClr val="FFFF00"/>
                </a:solidFill>
              </a:rPr>
              <a:t>inspirasi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>
                <a:solidFill>
                  <a:srgbClr val="FFFF00"/>
                </a:solidFill>
              </a:rPr>
              <a:t>neliti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>
                <a:solidFill>
                  <a:srgbClr val="FFFF00"/>
                </a:solidFill>
              </a:rPr>
              <a:t>dengan</a:t>
            </a:r>
            <a:r>
              <a:rPr lang="en-US" sz="4400" b="1" dirty="0">
                <a:solidFill>
                  <a:srgbClr val="FFFF00"/>
                </a:solidFill>
              </a:rPr>
              <a:t> data </a:t>
            </a:r>
            <a:r>
              <a:rPr lang="en-US" sz="4400" b="1" dirty="0" err="1">
                <a:solidFill>
                  <a:srgbClr val="FFFF00"/>
                </a:solidFill>
              </a:rPr>
              <a:t>agregat</a:t>
            </a:r>
            <a:r>
              <a:rPr lang="en-US" sz="4400" b="1" dirty="0">
                <a:solidFill>
                  <a:srgbClr val="FFFF00"/>
                </a:solidFill>
              </a:rPr>
              <a:t>?</a:t>
            </a:r>
            <a:br>
              <a:rPr lang="en-US" sz="4400" b="1" dirty="0">
                <a:solidFill>
                  <a:srgbClr val="FFFF00"/>
                </a:solidFill>
              </a:rPr>
            </a:b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sz="4400" b="1" dirty="0">
                <a:solidFill>
                  <a:srgbClr val="FFFF00"/>
                </a:solidFill>
              </a:rPr>
              <a:t>Mari </a:t>
            </a:r>
            <a:r>
              <a:rPr lang="en-US" sz="4400" b="1" dirty="0" err="1">
                <a:solidFill>
                  <a:srgbClr val="FFFF00"/>
                </a:solidFill>
              </a:rPr>
              <a:t>kita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>
                <a:solidFill>
                  <a:srgbClr val="FFFF00"/>
                </a:solidFill>
              </a:rPr>
              <a:t>diskusikan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248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68760"/>
            <a:ext cx="8077200" cy="1903367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Bagian 3: </a:t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Data </a:t>
            </a:r>
            <a:r>
              <a:rPr lang="en-US" sz="4800" dirty="0" err="1">
                <a:latin typeface="+mn-lt"/>
              </a:rPr>
              <a:t>Sekunder</a:t>
            </a:r>
            <a:r>
              <a:rPr lang="en-US" sz="4800" dirty="0">
                <a:latin typeface="+mn-lt"/>
              </a:rPr>
              <a:t> </a:t>
            </a:r>
            <a:r>
              <a:rPr lang="en-US" sz="4800" dirty="0" err="1">
                <a:latin typeface="+mn-lt"/>
              </a:rPr>
              <a:t>Individu</a:t>
            </a:r>
            <a:endParaRPr lang="en-US" sz="4800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42656">
            <a:off x="7036801" y="4733265"/>
            <a:ext cx="2625709" cy="176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820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7161A-D8A5-4184-94E6-E784C187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902" y="527605"/>
            <a:ext cx="7016195" cy="684885"/>
          </a:xfrm>
        </p:spPr>
        <p:txBody>
          <a:bodyPr/>
          <a:lstStyle/>
          <a:p>
            <a:r>
              <a:rPr lang="en-ID" b="1" dirty="0">
                <a:solidFill>
                  <a:srgbClr val="FFFF00"/>
                </a:solidFill>
              </a:rPr>
              <a:t>Data </a:t>
            </a:r>
            <a:r>
              <a:rPr lang="en-ID" b="1" dirty="0" err="1">
                <a:solidFill>
                  <a:srgbClr val="FFFF00"/>
                </a:solidFill>
              </a:rPr>
              <a:t>sekunder</a:t>
            </a:r>
            <a:r>
              <a:rPr lang="en-ID" b="1" dirty="0">
                <a:solidFill>
                  <a:srgbClr val="FFFF00"/>
                </a:solidFill>
              </a:rPr>
              <a:t>: </a:t>
            </a:r>
            <a:r>
              <a:rPr lang="en-ID" b="1" dirty="0" err="1">
                <a:solidFill>
                  <a:srgbClr val="FFFF00"/>
                </a:solidFill>
              </a:rPr>
              <a:t>Individu</a:t>
            </a:r>
            <a:endParaRPr lang="en-ID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AB5C6-4909-4D48-B547-4F91B1456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75" y="1596540"/>
            <a:ext cx="6558080" cy="4275740"/>
          </a:xfrm>
        </p:spPr>
        <p:txBody>
          <a:bodyPr/>
          <a:lstStyle/>
          <a:p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Raw data</a:t>
            </a:r>
          </a:p>
          <a:p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Unit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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individu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keluarga</a:t>
            </a:r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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lebih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luas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bebas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dibanding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data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agregat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</a:p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Memerlukan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ijin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akses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dan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pemanfaatan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   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etika</a:t>
            </a:r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Hampir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semua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jenis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bisa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dilakukan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termasuk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yang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agregat</a:t>
            </a:r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ID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874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7161A-D8A5-4184-94E6-E784C187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>
                <a:solidFill>
                  <a:srgbClr val="FFFF00"/>
                </a:solidFill>
              </a:rPr>
              <a:t>Data </a:t>
            </a:r>
            <a:r>
              <a:rPr lang="en-ID" b="1" dirty="0" err="1">
                <a:solidFill>
                  <a:srgbClr val="FFFF00"/>
                </a:solidFill>
              </a:rPr>
              <a:t>sekunder</a:t>
            </a:r>
            <a:r>
              <a:rPr lang="en-ID" b="1" dirty="0">
                <a:solidFill>
                  <a:srgbClr val="FFFF00"/>
                </a:solidFill>
              </a:rPr>
              <a:t>: </a:t>
            </a:r>
            <a:r>
              <a:rPr lang="en-ID" b="1" dirty="0" err="1">
                <a:solidFill>
                  <a:srgbClr val="FFFF00"/>
                </a:solidFill>
              </a:rPr>
              <a:t>Individu</a:t>
            </a:r>
            <a:endParaRPr lang="en-ID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AB5C6-4909-4D48-B547-4F91B1456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443835"/>
            <a:ext cx="7016195" cy="4886560"/>
          </a:xfrm>
        </p:spPr>
        <p:txBody>
          <a:bodyPr>
            <a:normAutofit fontScale="92500" lnSpcReduction="20000"/>
          </a:bodyPr>
          <a:lstStyle/>
          <a:p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Sumber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yang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bisa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dimanfaatkan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: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</a:rPr>
              <a:t>Sensus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BPS</a:t>
            </a:r>
            <a:endParaRPr lang="en-ID" b="1" dirty="0">
              <a:solidFill>
                <a:schemeClr val="bg1"/>
              </a:solidFill>
            </a:endParaRPr>
          </a:p>
          <a:p>
            <a:pPr lvl="1"/>
            <a:r>
              <a:rPr lang="en-ID" b="1" dirty="0" err="1">
                <a:solidFill>
                  <a:schemeClr val="bg1"/>
                </a:solidFill>
              </a:rPr>
              <a:t>Susenas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BPS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</a:rPr>
              <a:t>Riskesdas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Badan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Kebijakan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Pembangunan Kesehatan</a:t>
            </a:r>
            <a:endParaRPr lang="en-ID" b="1" dirty="0">
              <a:solidFill>
                <a:schemeClr val="bg1"/>
              </a:solidFill>
            </a:endParaRPr>
          </a:p>
          <a:p>
            <a:pPr lvl="1"/>
            <a:r>
              <a:rPr lang="en-ID" b="1" dirty="0" err="1">
                <a:solidFill>
                  <a:schemeClr val="bg1"/>
                </a:solidFill>
              </a:rPr>
              <a:t>Rifaskes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Badan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Kebijakan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Pembangunan Kesehatan</a:t>
            </a:r>
          </a:p>
          <a:p>
            <a:pPr lvl="1"/>
            <a:r>
              <a:rPr lang="en-ID" b="1" dirty="0">
                <a:solidFill>
                  <a:schemeClr val="bg1"/>
                </a:solidFill>
              </a:rPr>
              <a:t>SSGI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Badan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Kebijakan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Pembangunan Kesehatan</a:t>
            </a:r>
          </a:p>
          <a:p>
            <a:pPr lvl="1"/>
            <a:r>
              <a:rPr lang="en-ID" b="1" dirty="0">
                <a:solidFill>
                  <a:schemeClr val="bg1"/>
                </a:solidFill>
              </a:rPr>
              <a:t>SDKI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ICF</a:t>
            </a:r>
            <a:endParaRPr lang="en-ID" b="1" dirty="0">
              <a:solidFill>
                <a:schemeClr val="bg1"/>
              </a:solidFill>
            </a:endParaRPr>
          </a:p>
          <a:p>
            <a:pPr lvl="1"/>
            <a:r>
              <a:rPr lang="en-ID" b="1" dirty="0">
                <a:solidFill>
                  <a:schemeClr val="bg1"/>
                </a:solidFill>
              </a:rPr>
              <a:t>IFLS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RAND</a:t>
            </a:r>
            <a:endParaRPr lang="en-ID" b="1" dirty="0">
              <a:solidFill>
                <a:schemeClr val="bg1"/>
              </a:solidFill>
            </a:endParaRPr>
          </a:p>
          <a:p>
            <a:pPr lvl="1"/>
            <a:r>
              <a:rPr lang="en-ID" b="1" dirty="0">
                <a:solidFill>
                  <a:schemeClr val="bg1"/>
                </a:solidFill>
              </a:rPr>
              <a:t>SKI (merger </a:t>
            </a:r>
            <a:r>
              <a:rPr lang="en-ID" b="1" dirty="0" err="1">
                <a:solidFill>
                  <a:schemeClr val="bg1"/>
                </a:solidFill>
              </a:rPr>
              <a:t>Riskesdas</a:t>
            </a:r>
            <a:r>
              <a:rPr lang="en-ID" b="1" dirty="0">
                <a:solidFill>
                  <a:schemeClr val="bg1"/>
                </a:solidFill>
              </a:rPr>
              <a:t> &amp; SSGI) 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 Badan </a:t>
            </a:r>
            <a:r>
              <a:rPr lang="en-ID" b="1" dirty="0" err="1">
                <a:solidFill>
                  <a:schemeClr val="bg1"/>
                </a:solidFill>
                <a:sym typeface="Wingdings" panose="05000000000000000000" pitchFamily="2" charset="2"/>
              </a:rPr>
              <a:t>Kebijakan</a:t>
            </a:r>
            <a:r>
              <a:rPr lang="en-ID" b="1" dirty="0">
                <a:solidFill>
                  <a:schemeClr val="bg1"/>
                </a:solidFill>
                <a:sym typeface="Wingdings" panose="05000000000000000000" pitchFamily="2" charset="2"/>
              </a:rPr>
              <a:t> Pembangunan Kesehatan</a:t>
            </a:r>
          </a:p>
          <a:p>
            <a:pPr lvl="1"/>
            <a:r>
              <a:rPr lang="en-ID" b="1" dirty="0" err="1">
                <a:solidFill>
                  <a:schemeClr val="bg1"/>
                </a:solidFill>
              </a:rPr>
              <a:t>Dll</a:t>
            </a:r>
            <a:endParaRPr lang="en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64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73443"/>
            <a:ext cx="7622404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Data </a:t>
            </a:r>
            <a:r>
              <a:rPr lang="en-US" dirty="0" err="1">
                <a:solidFill>
                  <a:srgbClr val="FFFF00"/>
                </a:solidFill>
              </a:rPr>
              <a:t>besar</a:t>
            </a:r>
            <a:r>
              <a:rPr lang="en-US" dirty="0">
                <a:solidFill>
                  <a:srgbClr val="FFFF00"/>
                </a:solidFill>
              </a:rPr>
              <a:t> yang </a:t>
            </a:r>
            <a:r>
              <a:rPr lang="en-US" dirty="0" err="1">
                <a:solidFill>
                  <a:srgbClr val="FFFF00"/>
                </a:solidFill>
              </a:rPr>
              <a:t>bisa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dimanfaatkan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1752600"/>
            <a:ext cx="7078365" cy="4953000"/>
          </a:xfrm>
        </p:spPr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SSGI  </a:t>
            </a:r>
            <a:r>
              <a:rPr lang="en-US" dirty="0" err="1">
                <a:sym typeface="Wingdings" panose="05000000000000000000" pitchFamily="2" charset="2"/>
              </a:rPr>
              <a:t>Kemenkes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SKI  </a:t>
            </a:r>
            <a:r>
              <a:rPr lang="en-US" dirty="0" err="1">
                <a:sym typeface="Wingdings" panose="05000000000000000000" pitchFamily="2" charset="2"/>
              </a:rPr>
              <a:t>Kemenkes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Riset</a:t>
            </a:r>
            <a:r>
              <a:rPr lang="en-US" dirty="0">
                <a:sym typeface="Wingdings" panose="05000000000000000000" pitchFamily="2" charset="2"/>
              </a:rPr>
              <a:t> Kesehatan Dasar  </a:t>
            </a:r>
            <a:r>
              <a:rPr lang="en-US" dirty="0" err="1">
                <a:sym typeface="Wingdings" panose="05000000000000000000" pitchFamily="2" charset="2"/>
              </a:rPr>
              <a:t>Kemenkes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/>
              <a:t>Survei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Ekonomi Nasional </a:t>
            </a:r>
            <a:r>
              <a:rPr lang="en-US" dirty="0">
                <a:sym typeface="Wingdings" panose="05000000000000000000" pitchFamily="2" charset="2"/>
              </a:rPr>
              <a:t> BPS</a:t>
            </a:r>
          </a:p>
          <a:p>
            <a:r>
              <a:rPr lang="en-US" dirty="0">
                <a:sym typeface="Wingdings" panose="05000000000000000000" pitchFamily="2" charset="2"/>
              </a:rPr>
              <a:t>Indonesia Family Life Survey  Survey Meter</a:t>
            </a:r>
          </a:p>
          <a:p>
            <a:r>
              <a:rPr lang="en-US" dirty="0">
                <a:sym typeface="Wingdings" panose="05000000000000000000" pitchFamily="2" charset="2"/>
              </a:rPr>
              <a:t>Demographic Health Survey  Inner City Fund</a:t>
            </a:r>
          </a:p>
          <a:p>
            <a:r>
              <a:rPr lang="en-US" dirty="0" err="1">
                <a:sym typeface="Wingdings" panose="05000000000000000000" pitchFamily="2" charset="2"/>
              </a:rPr>
              <a:t>Dll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180268" flipH="1">
            <a:off x="-752191" y="3149365"/>
            <a:ext cx="2377207" cy="168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243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2772-EF86-4288-96D0-E55B3806F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908720"/>
            <a:ext cx="7668344" cy="1143000"/>
          </a:xfrm>
        </p:spPr>
        <p:txBody>
          <a:bodyPr>
            <a:normAutofit fontScale="90000"/>
          </a:bodyPr>
          <a:lstStyle/>
          <a:p>
            <a:br>
              <a:rPr lang="en-ID" b="0" i="0" u="none" strike="noStrike" baseline="0" dirty="0">
                <a:solidFill>
                  <a:srgbClr val="FFFF00"/>
                </a:solidFill>
                <a:latin typeface="Garamond" panose="02020404030301010803" pitchFamily="18" charset="0"/>
              </a:rPr>
            </a:br>
            <a:r>
              <a:rPr lang="en-US" b="1" i="0" dirty="0">
                <a:solidFill>
                  <a:srgbClr val="FFFF00"/>
                </a:solidFill>
                <a:effectLst/>
                <a:latin typeface="Manrope Var"/>
              </a:rPr>
              <a:t>Factors related to intrapartum/delivery care in Southeast Asia: A cross-sectional study in the Philippines and Indonesia</a:t>
            </a:r>
            <a:b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</a:br>
            <a:endParaRPr lang="en-ID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2D32A-58EB-4E92-9228-A1F4F09BC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7764164" cy="4267200"/>
          </a:xfrm>
        </p:spPr>
        <p:txBody>
          <a:bodyPr>
            <a:normAutofit/>
          </a:bodyPr>
          <a:lstStyle/>
          <a:p>
            <a:r>
              <a:rPr lang="en-ID" dirty="0" err="1">
                <a:latin typeface="+mj-lt"/>
              </a:rPr>
              <a:t>Sumber</a:t>
            </a:r>
            <a:r>
              <a:rPr lang="en-ID" dirty="0">
                <a:latin typeface="+mj-lt"/>
              </a:rPr>
              <a:t>: </a:t>
            </a:r>
            <a:r>
              <a:rPr lang="en-ID" dirty="0"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https://www.ncbi.nlm.nih.gov/pmc/articles/PMC10945253/</a:t>
            </a:r>
            <a:endParaRPr lang="en-ID" dirty="0">
              <a:latin typeface="+mj-lt"/>
            </a:endParaRPr>
          </a:p>
          <a:p>
            <a:r>
              <a:rPr lang="en-ID" dirty="0" err="1">
                <a:latin typeface="+mj-lt"/>
              </a:rPr>
              <a:t>Terbit</a:t>
            </a:r>
            <a:r>
              <a:rPr lang="en-ID" dirty="0">
                <a:latin typeface="+mj-lt"/>
              </a:rPr>
              <a:t> di </a:t>
            </a:r>
            <a:r>
              <a:rPr lang="en-US" i="0" dirty="0" err="1">
                <a:effectLst/>
                <a:latin typeface="+mj-lt"/>
              </a:rPr>
              <a:t>Heliyon</a:t>
            </a:r>
            <a:r>
              <a:rPr lang="en-ID" dirty="0">
                <a:latin typeface="+mj-lt"/>
              </a:rPr>
              <a:t>, </a:t>
            </a:r>
            <a:r>
              <a:rPr lang="en-ID" dirty="0" err="1">
                <a:latin typeface="+mj-lt"/>
              </a:rPr>
              <a:t>terbitan</a:t>
            </a:r>
            <a:r>
              <a:rPr lang="en-ID" dirty="0">
                <a:latin typeface="+mj-lt"/>
              </a:rPr>
              <a:t> Elsevier, </a:t>
            </a:r>
            <a:r>
              <a:rPr lang="en-ID" dirty="0" err="1">
                <a:latin typeface="+mj-lt"/>
              </a:rPr>
              <a:t>terindeks</a:t>
            </a:r>
            <a:r>
              <a:rPr lang="en-ID" dirty="0">
                <a:latin typeface="+mj-lt"/>
              </a:rPr>
              <a:t> Scopus (Q1)</a:t>
            </a:r>
          </a:p>
          <a:p>
            <a:pPr algn="l"/>
            <a:r>
              <a:rPr lang="en-ID" dirty="0" err="1">
                <a:latin typeface="+mj-lt"/>
              </a:rPr>
              <a:t>Tujuan</a:t>
            </a:r>
            <a:r>
              <a:rPr lang="en-ID" dirty="0">
                <a:latin typeface="+mj-lt"/>
              </a:rPr>
              <a:t>: </a:t>
            </a:r>
            <a:r>
              <a:rPr lang="en-US" b="0" i="0" dirty="0">
                <a:effectLst/>
                <a:latin typeface="+mj-lt"/>
              </a:rPr>
              <a:t>The study analyzes intrapartum/delivery care factors in Indonesia and the Philippines.</a:t>
            </a:r>
            <a:endParaRPr lang="en-ID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0185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07CD-9BB7-41C9-A5F8-2F2445EF7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60648"/>
            <a:ext cx="7772398" cy="1143000"/>
          </a:xfrm>
        </p:spPr>
        <p:txBody>
          <a:bodyPr>
            <a:no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Manrope Var"/>
              </a:rPr>
              <a:t>Factors related to intrapartum/delivery care in Southeast Asia: A cross-sectional study in the Philippines and Indonesia </a:t>
            </a:r>
            <a:r>
              <a:rPr lang="en-ID" sz="2800" i="0" u="none" strike="noStrike" baseline="0" dirty="0">
                <a:latin typeface="+mj-lt"/>
              </a:rPr>
              <a:t>(2)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587D7-0527-408C-8FB3-7DB11DD54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418" y="1596235"/>
            <a:ext cx="8145164" cy="5261765"/>
          </a:xfrm>
        </p:spPr>
        <p:txBody>
          <a:bodyPr/>
          <a:lstStyle/>
          <a:p>
            <a:r>
              <a:rPr lang="en-ID" sz="2400" dirty="0" err="1">
                <a:latin typeface="+mn-lt"/>
              </a:rPr>
              <a:t>Metode</a:t>
            </a:r>
            <a:r>
              <a:rPr lang="en-ID" sz="2400" dirty="0">
                <a:latin typeface="+mn-lt"/>
              </a:rPr>
              <a:t>:</a:t>
            </a:r>
          </a:p>
          <a:p>
            <a:pPr lvl="1"/>
            <a:r>
              <a:rPr lang="en-ID" dirty="0" err="1">
                <a:latin typeface="+mn-lt"/>
              </a:rPr>
              <a:t>Sumber</a:t>
            </a:r>
            <a:r>
              <a:rPr lang="en-ID" dirty="0">
                <a:latin typeface="+mn-lt"/>
              </a:rPr>
              <a:t>: IDHS &amp; PDHS 2017</a:t>
            </a:r>
          </a:p>
          <a:p>
            <a:pPr lvl="1"/>
            <a:r>
              <a:rPr lang="en-ID" dirty="0">
                <a:latin typeface="+mn-lt"/>
              </a:rPr>
              <a:t>Unit </a:t>
            </a:r>
            <a:r>
              <a:rPr lang="en-ID" dirty="0" err="1">
                <a:latin typeface="+mn-lt"/>
              </a:rPr>
              <a:t>analisis</a:t>
            </a:r>
            <a:r>
              <a:rPr lang="en-ID" dirty="0">
                <a:latin typeface="+mn-lt"/>
              </a:rPr>
              <a:t> </a:t>
            </a:r>
            <a:r>
              <a:rPr lang="en-ID" dirty="0">
                <a:latin typeface="+mn-lt"/>
                <a:sym typeface="Wingdings" panose="05000000000000000000" pitchFamily="2" charset="2"/>
              </a:rPr>
              <a:t> WUA </a:t>
            </a:r>
            <a:r>
              <a:rPr lang="en-ID" dirty="0">
                <a:latin typeface="+mn-lt"/>
                <a:cs typeface="Calibri" panose="020F0502020204030204" pitchFamily="34" charset="0"/>
                <a:sym typeface="Wingdings" panose="05000000000000000000" pitchFamily="2" charset="2"/>
              </a:rPr>
              <a:t>≥ 15-49 </a:t>
            </a:r>
            <a:r>
              <a:rPr lang="en-ID" dirty="0" err="1">
                <a:latin typeface="+mn-lt"/>
                <a:cs typeface="Calibri" panose="020F0502020204030204" pitchFamily="34" charset="0"/>
                <a:sym typeface="Wingdings" panose="05000000000000000000" pitchFamily="2" charset="2"/>
              </a:rPr>
              <a:t>tahun</a:t>
            </a:r>
            <a:r>
              <a:rPr lang="en-ID" dirty="0">
                <a:latin typeface="+mn-lt"/>
                <a:cs typeface="Calibri" panose="020F0502020204030204" pitchFamily="34" charset="0"/>
                <a:sym typeface="Wingdings" panose="05000000000000000000" pitchFamily="2" charset="2"/>
              </a:rPr>
              <a:t>  </a:t>
            </a:r>
            <a:r>
              <a:rPr lang="en-US" b="0" i="0" dirty="0">
                <a:effectLst/>
                <a:latin typeface="Cambria" panose="02040503050406030204" pitchFamily="18" charset="0"/>
              </a:rPr>
              <a:t>15,346 Indonesian and 7,992 Filipino women</a:t>
            </a:r>
            <a:endParaRPr lang="en-ID" b="0" i="0" u="none" strike="noStrike" baseline="0" dirty="0">
              <a:latin typeface="+mn-lt"/>
            </a:endParaRPr>
          </a:p>
          <a:p>
            <a:pPr lvl="1"/>
            <a:r>
              <a:rPr lang="en-ID" dirty="0" err="1">
                <a:latin typeface="+mn-lt"/>
              </a:rPr>
              <a:t>Variabel</a:t>
            </a:r>
            <a:r>
              <a:rPr lang="en-ID" dirty="0">
                <a:latin typeface="+mn-lt"/>
              </a:rPr>
              <a:t>: </a:t>
            </a:r>
          </a:p>
          <a:p>
            <a:pPr lvl="2"/>
            <a:r>
              <a:rPr lang="en-ID" sz="2400" dirty="0">
                <a:latin typeface="+mn-lt"/>
              </a:rPr>
              <a:t>Dependent : </a:t>
            </a:r>
            <a:r>
              <a:rPr lang="en-ID" sz="2400" b="0" i="0" dirty="0">
                <a:effectLst/>
                <a:latin typeface="+mn-lt"/>
              </a:rPr>
              <a:t>intrapartum/delivery care </a:t>
            </a:r>
          </a:p>
          <a:p>
            <a:pPr lvl="2"/>
            <a:r>
              <a:rPr lang="en-ID" sz="2400" dirty="0">
                <a:latin typeface="+mn-lt"/>
              </a:rPr>
              <a:t>Independent: </a:t>
            </a:r>
            <a:r>
              <a:rPr lang="en-US" sz="2400" b="0" i="0" dirty="0">
                <a:effectLst/>
                <a:latin typeface="+mn-lt"/>
              </a:rPr>
              <a:t>domicile, marital status, age, occupation, education, parity, wealth, and ANC</a:t>
            </a:r>
            <a:r>
              <a:rPr lang="en-ID" sz="2400" b="0" i="0" u="none" strike="noStrike" baseline="0" dirty="0">
                <a:latin typeface="+mn-lt"/>
              </a:rPr>
              <a:t>.</a:t>
            </a:r>
          </a:p>
          <a:p>
            <a:pPr lvl="1"/>
            <a:r>
              <a:rPr lang="en-ID" dirty="0" err="1">
                <a:latin typeface="+mn-lt"/>
              </a:rPr>
              <a:t>Analisis</a:t>
            </a:r>
            <a:r>
              <a:rPr lang="en-ID" dirty="0">
                <a:latin typeface="+mn-lt"/>
              </a:rPr>
              <a:t>:</a:t>
            </a:r>
          </a:p>
          <a:p>
            <a:pPr lvl="2"/>
            <a:r>
              <a:rPr lang="en-ID" sz="2400" dirty="0">
                <a:latin typeface="+mn-lt"/>
                <a:sym typeface="Wingdings" panose="05000000000000000000" pitchFamily="2" charset="2"/>
              </a:rPr>
              <a:t>bivariate (chi-square)</a:t>
            </a:r>
          </a:p>
          <a:p>
            <a:pPr lvl="2"/>
            <a:r>
              <a:rPr lang="en-ID" sz="2400" dirty="0">
                <a:latin typeface="+mn-lt"/>
                <a:sym typeface="Wingdings" panose="05000000000000000000" pitchFamily="2" charset="2"/>
              </a:rPr>
              <a:t>multivariate (</a:t>
            </a:r>
            <a:r>
              <a:rPr lang="en-ID" sz="2400" b="0" i="0" u="none" strike="noStrike" baseline="0" dirty="0">
                <a:latin typeface="+mn-lt"/>
              </a:rPr>
              <a:t>binary logistic regression)</a:t>
            </a:r>
            <a:endParaRPr lang="en-ID" sz="2400" dirty="0">
              <a:latin typeface="+mn-lt"/>
            </a:endParaRPr>
          </a:p>
          <a:p>
            <a:pPr lvl="1"/>
            <a:endParaRPr lang="en-ID" dirty="0">
              <a:latin typeface="+mn-lt"/>
            </a:endParaRPr>
          </a:p>
          <a:p>
            <a:pPr lvl="1"/>
            <a:endParaRPr lang="en-ID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4939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955E2B-C3D6-5F28-223E-311B6BCB9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2"/>
            <a:ext cx="9196893" cy="685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685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FAACE5-3A17-F7CA-A827-78944F411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8" y="0"/>
            <a:ext cx="9121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12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F4C1-C42A-59A0-D2AD-036E51EE6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819400"/>
            <a:ext cx="7772398" cy="1143000"/>
          </a:xfrm>
        </p:spPr>
        <p:txBody>
          <a:bodyPr/>
          <a:lstStyle/>
          <a:p>
            <a:pPr algn="ctr"/>
            <a:r>
              <a:rPr lang="en-US" dirty="0" err="1">
                <a:solidFill>
                  <a:srgbClr val="FFFF00"/>
                </a:solidFill>
              </a:rPr>
              <a:t>Sudah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ada</a:t>
            </a:r>
            <a:r>
              <a:rPr lang="en-US" dirty="0">
                <a:solidFill>
                  <a:srgbClr val="FFFF00"/>
                </a:solidFill>
              </a:rPr>
              <a:t> ide </a:t>
            </a:r>
            <a:r>
              <a:rPr lang="en-US" dirty="0" err="1">
                <a:solidFill>
                  <a:srgbClr val="FFFF00"/>
                </a:solidFill>
              </a:rPr>
              <a:t>nJurnal</a:t>
            </a:r>
            <a:r>
              <a:rPr lang="en-US" dirty="0">
                <a:solidFill>
                  <a:srgbClr val="FFFF00"/>
                </a:solidFill>
              </a:rPr>
              <a:t>?</a:t>
            </a:r>
            <a:endParaRPr lang="en-ID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625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416" y="2348880"/>
            <a:ext cx="7361167" cy="763525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+mn-lt"/>
              </a:rPr>
              <a:t>Bagian 4: </a:t>
            </a:r>
            <a:br>
              <a:rPr lang="en-US" sz="4000" b="1" dirty="0">
                <a:latin typeface="+mn-lt"/>
              </a:rPr>
            </a:br>
            <a:r>
              <a:rPr lang="en-US" sz="4000" b="1" dirty="0" err="1">
                <a:latin typeface="+mn-lt"/>
              </a:rPr>
              <a:t>Permintaan</a:t>
            </a:r>
            <a:r>
              <a:rPr lang="en-US" sz="4000" b="1" dirty="0">
                <a:latin typeface="+mn-lt"/>
              </a:rPr>
              <a:t> data SSGI dan data </a:t>
            </a:r>
            <a:r>
              <a:rPr lang="en-US" sz="4000" b="1" dirty="0" err="1">
                <a:latin typeface="+mn-lt"/>
              </a:rPr>
              <a:t>lainnya</a:t>
            </a:r>
            <a:br>
              <a:rPr lang="en-US" sz="4000" b="1" dirty="0">
                <a:latin typeface="+mn-lt"/>
              </a:rPr>
            </a:br>
            <a:endParaRPr lang="en-US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5867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6566315" cy="7635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Cara </a:t>
            </a:r>
            <a:r>
              <a:rPr lang="en-US" b="1" dirty="0" err="1">
                <a:solidFill>
                  <a:srgbClr val="FFFF00"/>
                </a:solidFill>
              </a:rPr>
              <a:t>mengakses</a:t>
            </a:r>
            <a:r>
              <a:rPr lang="en-US" b="1" dirty="0">
                <a:solidFill>
                  <a:srgbClr val="FFFF00"/>
                </a:solidFill>
              </a:rPr>
              <a:t>/</a:t>
            </a:r>
            <a:r>
              <a:rPr lang="en-US" b="1" dirty="0" err="1">
                <a:solidFill>
                  <a:srgbClr val="FFFF00"/>
                </a:solidFill>
              </a:rPr>
              <a:t>mendapatkan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69" y="1901950"/>
            <a:ext cx="8093365" cy="427574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Data </a:t>
            </a:r>
            <a:r>
              <a:rPr lang="en-US" b="1" dirty="0" err="1">
                <a:solidFill>
                  <a:schemeClr val="bg1"/>
                </a:solidFill>
              </a:rPr>
              <a:t>rutin</a:t>
            </a:r>
            <a:r>
              <a:rPr lang="en-US" b="1" dirty="0">
                <a:solidFill>
                  <a:schemeClr val="bg1"/>
                </a:solidFill>
              </a:rPr>
              <a:t>/</a:t>
            </a:r>
            <a:r>
              <a:rPr lang="en-US" b="1" dirty="0" err="1">
                <a:solidFill>
                  <a:schemeClr val="bg1"/>
                </a:solidFill>
              </a:rPr>
              <a:t>Laporan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Browsing internet</a:t>
            </a:r>
          </a:p>
          <a:p>
            <a:pPr lvl="1"/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Bersurat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Individual/raw data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survei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/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Pengajuan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 Online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atau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fisik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surat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75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016195" cy="106893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Cara </a:t>
            </a:r>
            <a:r>
              <a:rPr lang="en-US" sz="2800" b="1" dirty="0" err="1">
                <a:solidFill>
                  <a:srgbClr val="FFFF00"/>
                </a:solidFill>
              </a:rPr>
              <a:t>mendapatkan</a:t>
            </a:r>
            <a:r>
              <a:rPr lang="en-US" sz="2800" b="1" dirty="0">
                <a:solidFill>
                  <a:srgbClr val="FFFF00"/>
                </a:solidFill>
              </a:rPr>
              <a:t>: 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b="1" dirty="0">
                <a:solidFill>
                  <a:srgbClr val="FFFF00"/>
                </a:solidFill>
              </a:rPr>
              <a:t>SSGI, </a:t>
            </a:r>
            <a:r>
              <a:rPr lang="en-US" sz="2800" b="1" dirty="0" err="1">
                <a:solidFill>
                  <a:srgbClr val="FFFF00"/>
                </a:solidFill>
              </a:rPr>
              <a:t>Riskesdas</a:t>
            </a:r>
            <a:r>
              <a:rPr lang="en-US" sz="2800" b="1" dirty="0">
                <a:solidFill>
                  <a:srgbClr val="FFFF00"/>
                </a:solidFill>
              </a:rPr>
              <a:t>, </a:t>
            </a:r>
            <a:r>
              <a:rPr lang="en-US" sz="2800" b="1" dirty="0" err="1">
                <a:solidFill>
                  <a:srgbClr val="FFFF00"/>
                </a:solidFill>
              </a:rPr>
              <a:t>Rifaskes</a:t>
            </a:r>
            <a:r>
              <a:rPr lang="en-US" sz="2800" b="1" dirty="0">
                <a:solidFill>
                  <a:srgbClr val="FFFF00"/>
                </a:solidFill>
              </a:rPr>
              <a:t>, SKI, </a:t>
            </a:r>
            <a:r>
              <a:rPr lang="en-US" sz="2800" b="1" dirty="0" err="1">
                <a:solidFill>
                  <a:srgbClr val="FFFF00"/>
                </a:solidFill>
              </a:rPr>
              <a:t>Riset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litbangkes</a:t>
            </a:r>
            <a:r>
              <a:rPr lang="en-US" sz="2800" b="1" dirty="0">
                <a:solidFill>
                  <a:srgbClr val="FFFF00"/>
                </a:solidFill>
              </a:rPr>
              <a:t>/BKPK </a:t>
            </a:r>
            <a:r>
              <a:rPr lang="en-US" sz="2800" b="1" dirty="0" err="1">
                <a:solidFill>
                  <a:srgbClr val="FFFF00"/>
                </a:solidFill>
              </a:rPr>
              <a:t>lainnya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69" y="2132856"/>
            <a:ext cx="7482545" cy="418772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Surat </a:t>
            </a:r>
            <a:r>
              <a:rPr lang="en-US" b="1" dirty="0" err="1">
                <a:solidFill>
                  <a:schemeClr val="bg1"/>
                </a:solidFill>
              </a:rPr>
              <a:t>pengajuan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Pusdatin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chemeClr val="bg1"/>
                </a:solidFill>
              </a:rPr>
              <a:t>online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Disertai</a:t>
            </a:r>
            <a:r>
              <a:rPr lang="en-US" b="1" dirty="0">
                <a:solidFill>
                  <a:schemeClr val="bg1"/>
                </a:solidFill>
              </a:rPr>
              <a:t> proposal </a:t>
            </a:r>
            <a:r>
              <a:rPr lang="en-US" b="1" dirty="0" err="1">
                <a:solidFill>
                  <a:schemeClr val="bg1"/>
                </a:solidFill>
              </a:rPr>
              <a:t>singkat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variabel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yang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diinginkan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dan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rencana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analisis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1 proposal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untuk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1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artikel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karya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tulis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Format data  SPSS</a:t>
            </a: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Reply  2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mingguan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Bisa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dilihat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di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https://layanandata.kemkes.go.id/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1270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503BB-DCC1-998A-DD7D-DD2A4B2D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F5486D-A980-BA9C-9299-56C6C0751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27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C41F5-9029-A350-6154-6F29004CC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34E910-672E-52BA-2A63-D9B6885C3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0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96752"/>
            <a:ext cx="7200800" cy="61082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Cara </a:t>
            </a:r>
            <a:r>
              <a:rPr lang="en-US" b="1" dirty="0" err="1">
                <a:solidFill>
                  <a:srgbClr val="FFFF00"/>
                </a:solidFill>
              </a:rPr>
              <a:t>mendapatkan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The Indonesia Family and Life Survey (IFLS)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21" y="2708920"/>
            <a:ext cx="8093365" cy="381762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Harus register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dulu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Format raw data  Stata</a:t>
            </a:r>
          </a:p>
          <a:p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Reply </a:t>
            </a:r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cepat</a:t>
            </a:r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b="1" dirty="0" err="1">
                <a:solidFill>
                  <a:schemeClr val="bg1"/>
                </a:solidFill>
                <a:sym typeface="Wingdings" panose="05000000000000000000" pitchFamily="2" charset="2"/>
              </a:rPr>
              <a:t>Tersedia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di 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https://www.rand.org/well-being/social-and-behavioral-policy/data/FLS/IFLS/access.html</a:t>
            </a:r>
            <a:r>
              <a:rPr lang="en-US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</a:p>
          <a:p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172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23058-3E28-388F-0525-3745F143C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0F9D4A-8E40-4581-71B0-A45BB7BDA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090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620688"/>
            <a:ext cx="7016195" cy="68488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Cara </a:t>
            </a:r>
            <a:r>
              <a:rPr lang="en-US" b="1" dirty="0" err="1">
                <a:solidFill>
                  <a:srgbClr val="FFFF00"/>
                </a:solidFill>
              </a:rPr>
              <a:t>mendapatkan</a:t>
            </a:r>
            <a:r>
              <a:rPr lang="en-US" b="1" dirty="0">
                <a:solidFill>
                  <a:srgbClr val="FFFF00"/>
                </a:solidFill>
              </a:rPr>
              <a:t>: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The Indonesia Demographic and Health Survey (IDHS/SDKI)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7080" y="2054654"/>
            <a:ext cx="6558080" cy="4428445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Harus register </a:t>
            </a:r>
            <a:r>
              <a:rPr lang="en-US" sz="2400" b="1" dirty="0" err="1">
                <a:solidFill>
                  <a:schemeClr val="bg1"/>
                </a:solidFill>
              </a:rPr>
              <a:t>dulu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err="1">
                <a:solidFill>
                  <a:schemeClr val="bg1"/>
                </a:solidFill>
              </a:rPr>
              <a:t>Menginput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en-US" sz="2000" b="1" dirty="0" err="1">
                <a:solidFill>
                  <a:schemeClr val="bg1"/>
                </a:solidFill>
              </a:rPr>
              <a:t>Variabel</a:t>
            </a:r>
            <a:r>
              <a:rPr lang="en-US" sz="2000" b="1" dirty="0">
                <a:solidFill>
                  <a:schemeClr val="bg1"/>
                </a:solidFill>
              </a:rPr>
              <a:t> yang </a:t>
            </a:r>
            <a:r>
              <a:rPr lang="en-US" sz="2000" b="1" dirty="0" err="1">
                <a:solidFill>
                  <a:schemeClr val="bg1"/>
                </a:solidFill>
              </a:rPr>
              <a:t>diminta</a:t>
            </a:r>
            <a:endParaRPr lang="en-US" sz="2000" b="1" dirty="0">
              <a:solidFill>
                <a:schemeClr val="bg1"/>
              </a:solidFill>
            </a:endParaRPr>
          </a:p>
          <a:p>
            <a:pPr lvl="1"/>
            <a:r>
              <a:rPr lang="en-US" sz="2000" b="1" dirty="0" err="1">
                <a:solidFill>
                  <a:schemeClr val="bg1"/>
                </a:solidFill>
              </a:rPr>
              <a:t>Rencana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analisis</a:t>
            </a:r>
            <a:endParaRPr lang="en-US" sz="2000" b="1" dirty="0">
              <a:solidFill>
                <a:schemeClr val="bg1"/>
              </a:solidFill>
            </a:endParaRPr>
          </a:p>
          <a:p>
            <a:pPr lvl="1"/>
            <a:r>
              <a:rPr lang="en-US" sz="2000" b="1" dirty="0" err="1">
                <a:solidFill>
                  <a:schemeClr val="bg1"/>
                </a:solidFill>
              </a:rPr>
              <a:t>Narasi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  <a:sym typeface="Wingdings" panose="05000000000000000000" pitchFamily="2" charset="2"/>
              </a:rPr>
              <a:t> 300-2500 characters</a:t>
            </a:r>
          </a:p>
          <a:p>
            <a:pPr lvl="1"/>
            <a:r>
              <a:rPr lang="en-US" sz="2000" b="1" dirty="0" err="1">
                <a:solidFill>
                  <a:schemeClr val="bg1"/>
                </a:solidFill>
              </a:rPr>
              <a:t>Anggota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tim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  <a:sym typeface="Wingdings" panose="05000000000000000000" pitchFamily="2" charset="2"/>
              </a:rPr>
              <a:t> optional</a:t>
            </a: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Format data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lengkap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Reply </a:t>
            </a:r>
            <a:r>
              <a:rPr lang="en-US" sz="2400" b="1" dirty="0" err="1">
                <a:solidFill>
                  <a:schemeClr val="bg1"/>
                </a:solidFill>
              </a:rPr>
              <a:t>cepat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 1 </a:t>
            </a:r>
            <a:r>
              <a:rPr lang="en-US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hari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err="1">
                <a:solidFill>
                  <a:schemeClr val="bg1"/>
                </a:solidFill>
              </a:rPr>
              <a:t>Tersedia</a:t>
            </a:r>
            <a:r>
              <a:rPr lang="en-US" sz="2400" b="1" dirty="0">
                <a:solidFill>
                  <a:schemeClr val="bg1"/>
                </a:solidFill>
              </a:rPr>
              <a:t> di </a:t>
            </a:r>
            <a:r>
              <a:rPr lang="en-US" sz="24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https://dhsprogram.com/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77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B6AF4-9FD1-1D24-8362-55A62450D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1D30B-AA08-C4F3-762E-98418E5ED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912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041" y="176461"/>
            <a:ext cx="7896415" cy="4466877"/>
          </a:xfrm>
        </p:spPr>
        <p:txBody>
          <a:bodyPr/>
          <a:lstStyle/>
          <a:p>
            <a:r>
              <a:rPr lang="en-US" dirty="0" err="1"/>
              <a:t>Masuk</a:t>
            </a:r>
            <a:r>
              <a:rPr lang="en-US" dirty="0"/>
              <a:t> web </a:t>
            </a:r>
            <a:r>
              <a:rPr lang="en-ID" sz="2400" b="1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https://dhsprogram.com/data/new-user-registration.cfm</a:t>
            </a:r>
            <a:endParaRPr lang="en-US" sz="2400" b="1" dirty="0"/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 descr="E:\cloud\drive\websites\ppttemplate\ppt\logo-ppttemplate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674" y="6531587"/>
            <a:ext cx="1161288" cy="25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0A5FC2-E7A6-4EBF-8E56-A1314EB00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63895"/>
            <a:ext cx="9144000" cy="484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74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82442" y="197961"/>
            <a:ext cx="8084215" cy="4886559"/>
          </a:xfrm>
        </p:spPr>
        <p:txBody>
          <a:bodyPr/>
          <a:lstStyle/>
          <a:p>
            <a:r>
              <a:rPr lang="en-US" dirty="0"/>
              <a:t>Create new project</a:t>
            </a:r>
          </a:p>
          <a:p>
            <a:r>
              <a:rPr lang="en-US" dirty="0"/>
              <a:t>Input “description of study”</a:t>
            </a:r>
            <a:r>
              <a:rPr lang="en-US" dirty="0">
                <a:sym typeface="Wingdings" panose="05000000000000000000" pitchFamily="2" charset="2"/>
              </a:rPr>
              <a:t> 300-2500 characters</a:t>
            </a:r>
            <a:endParaRPr lang="en-US" dirty="0"/>
          </a:p>
        </p:txBody>
      </p:sp>
      <p:pic>
        <p:nvPicPr>
          <p:cNvPr id="6" name="Picture 2" descr="E:\cloud\drive\websites\ppttemplate\ppt\logo-ppttemplate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674" y="6531587"/>
            <a:ext cx="1161288" cy="25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1801D8-C09F-4135-8116-22EE7A3D8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7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566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CONTOH “description of study”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F48EC6B6-5DBC-4AF6-ADAA-04F1C66A3D5E}"/>
              </a:ext>
            </a:extLst>
          </p:cNvPr>
          <p:cNvSpPr txBox="1">
            <a:spLocks/>
          </p:cNvSpPr>
          <p:nvPr/>
        </p:nvSpPr>
        <p:spPr>
          <a:xfrm>
            <a:off x="533400" y="1331391"/>
            <a:ext cx="8153398" cy="55266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Socioeconomic Disparities of Low Birth Weight in Rural Indonesia</a:t>
            </a:r>
            <a:r>
              <a:rPr lang="en-ID" sz="2400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en-ID" sz="24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Poverty is estimated to increase a mother's chances of giving birth to a low birth weight baby (LBW). This study aimed to </a:t>
            </a:r>
            <a:r>
              <a:rPr lang="en-ID" sz="2400" dirty="0" err="1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analyze</a:t>
            </a:r>
            <a:r>
              <a:rPr lang="en-ID" sz="24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the socioeconomic disparities of LBW in rural Indonesia. Mother aged 15-49 years old who had given birth in the last 5 years in rural Indonesia was used as the unit of analysis. With stratification and multistage random sampling found 19,283 mothers were sampled. The variables </a:t>
            </a:r>
            <a:r>
              <a:rPr lang="en-ID" sz="2400" dirty="0" err="1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analyzed</a:t>
            </a:r>
            <a:r>
              <a:rPr lang="en-ID" sz="24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included LBW, socioeconomic, age, marital, education, employment, and antenatal care (ANC). The binary logistic regression test was used at the final stage to determine the existence of disparities.</a:t>
            </a:r>
          </a:p>
        </p:txBody>
      </p:sp>
    </p:spTree>
    <p:extLst>
      <p:ext uri="{BB962C8B-B14F-4D97-AF65-F5344CB8AC3E}">
        <p14:creationId xmlns:p14="http://schemas.microsoft.com/office/powerpoint/2010/main" val="16543064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326413"/>
            <a:ext cx="6475026" cy="763524"/>
          </a:xfrm>
        </p:spPr>
        <p:txBody>
          <a:bodyPr>
            <a:normAutofit/>
          </a:bodyPr>
          <a:lstStyle/>
          <a:p>
            <a:r>
              <a:rPr lang="en-US" dirty="0"/>
              <a:t>Reply </a:t>
            </a:r>
            <a:r>
              <a:rPr lang="en-US" dirty="0" err="1"/>
              <a:t>dari</a:t>
            </a:r>
            <a:r>
              <a:rPr lang="en-US" dirty="0"/>
              <a:t> ICF</a:t>
            </a:r>
          </a:p>
        </p:txBody>
      </p:sp>
      <p:pic>
        <p:nvPicPr>
          <p:cNvPr id="9" name="Picture 2" descr="E:\cloud\drive\websites\ppttemplate\ppt\logo-ppttemplate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674" y="6531587"/>
            <a:ext cx="1161288" cy="25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72DD5C-E997-4880-9CE8-BB4360E7A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029020"/>
            <a:ext cx="4733855" cy="5502567"/>
          </a:xfrm>
          <a:prstGeom prst="rect">
            <a:avLst/>
          </a:prstGeom>
        </p:spPr>
      </p:pic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CA35E95C-6ED3-401E-8F8D-591951E40ABF}"/>
              </a:ext>
            </a:extLst>
          </p:cNvPr>
          <p:cNvSpPr txBox="1">
            <a:spLocks/>
          </p:cNvSpPr>
          <p:nvPr/>
        </p:nvSpPr>
        <p:spPr>
          <a:xfrm>
            <a:off x="6012160" y="1596540"/>
            <a:ext cx="2988285" cy="3035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syarat</a:t>
            </a:r>
            <a:r>
              <a:rPr lang="en-ID" dirty="0"/>
              <a:t> </a:t>
            </a:r>
            <a:r>
              <a:rPr lang="en-ID" dirty="0" err="1"/>
              <a:t>etik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publikasi</a:t>
            </a:r>
            <a:r>
              <a:rPr lang="en-ID" dirty="0"/>
              <a:t> di </a:t>
            </a:r>
            <a:r>
              <a:rPr lang="en-ID" dirty="0" err="1"/>
              <a:t>jurnal</a:t>
            </a:r>
            <a:r>
              <a:rPr lang="en-ID" dirty="0"/>
              <a:t> </a:t>
            </a:r>
            <a:r>
              <a:rPr lang="en-ID" dirty="0" err="1"/>
              <a:t>internasional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6147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8077200" cy="2376264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+mn-lt"/>
              </a:rPr>
              <a:t>Bagian 5: 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Ethical Clearance </a:t>
            </a:r>
            <a:r>
              <a:rPr lang="en-US" sz="4400" b="1" dirty="0" err="1">
                <a:latin typeface="+mn-lt"/>
              </a:rPr>
              <a:t>Studi</a:t>
            </a:r>
            <a:r>
              <a:rPr lang="en-US" sz="4400" b="1" dirty="0">
                <a:latin typeface="+mn-lt"/>
              </a:rPr>
              <a:t> Data </a:t>
            </a:r>
            <a:r>
              <a:rPr lang="en-US" sz="4400" b="1" dirty="0" err="1">
                <a:latin typeface="+mn-lt"/>
              </a:rPr>
              <a:t>Sekunder</a:t>
            </a:r>
            <a:endParaRPr lang="en-US" sz="4400" b="1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42656">
            <a:off x="7036801" y="4733265"/>
            <a:ext cx="2625709" cy="176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5974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A4782-ACBB-C0A9-50A8-09A5D05C9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/PT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mensyaratkan</a:t>
            </a:r>
            <a:r>
              <a:rPr lang="en-US" dirty="0"/>
              <a:t> Ethical clearance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yang </a:t>
            </a:r>
            <a:r>
              <a:rPr lang="en-US" dirty="0" err="1"/>
              <a:t>memanfaatkan</a:t>
            </a:r>
            <a:r>
              <a:rPr lang="en-US" dirty="0"/>
              <a:t> data </a:t>
            </a:r>
            <a:r>
              <a:rPr lang="en-US" dirty="0" err="1"/>
              <a:t>sekunder</a:t>
            </a:r>
            <a:endParaRPr lang="en-US" dirty="0"/>
          </a:p>
          <a:p>
            <a:r>
              <a:rPr lang="en-US" dirty="0" err="1"/>
              <a:t>Sementara</a:t>
            </a:r>
            <a:r>
              <a:rPr lang="en-US" dirty="0"/>
              <a:t> Sebagian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mensyaratkan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ethical clearance </a:t>
            </a:r>
          </a:p>
          <a:p>
            <a:r>
              <a:rPr lang="en-US" dirty="0" err="1"/>
              <a:t>Manfaatkan</a:t>
            </a:r>
            <a:r>
              <a:rPr lang="en-US" dirty="0"/>
              <a:t> </a:t>
            </a:r>
            <a:r>
              <a:rPr lang="en-US" dirty="0" err="1"/>
              <a:t>komisi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BRIN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berbayar</a:t>
            </a:r>
            <a:endParaRPr lang="en-US" dirty="0"/>
          </a:p>
          <a:p>
            <a:r>
              <a:rPr lang="en-US" dirty="0"/>
              <a:t>Cek di </a:t>
            </a:r>
            <a:r>
              <a:rPr lang="en-US" dirty="0" err="1"/>
              <a:t>laman</a:t>
            </a:r>
            <a:r>
              <a:rPr lang="en-US" dirty="0"/>
              <a:t> </a:t>
            </a:r>
            <a:r>
              <a:rPr lang="en-US" b="1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https://klirensetik.brin.go.id/</a:t>
            </a:r>
            <a:r>
              <a:rPr lang="en-US" b="1" dirty="0">
                <a:solidFill>
                  <a:srgbClr val="FFFF00"/>
                </a:solidFill>
              </a:rPr>
              <a:t> </a:t>
            </a:r>
          </a:p>
          <a:p>
            <a:r>
              <a:rPr lang="en-ID" dirty="0"/>
              <a:t>Register </a:t>
            </a:r>
            <a:r>
              <a:rPr lang="en-ID" dirty="0" err="1"/>
              <a:t>dulu</a:t>
            </a:r>
            <a:endParaRPr lang="en-ID" dirty="0"/>
          </a:p>
          <a:p>
            <a:r>
              <a:rPr lang="en-ID" dirty="0" err="1"/>
              <a:t>Ikuti</a:t>
            </a:r>
            <a:r>
              <a:rPr lang="en-ID" dirty="0"/>
              <a:t> step by step </a:t>
            </a:r>
            <a:r>
              <a:rPr lang="en-ID" dirty="0" err="1"/>
              <a:t>asesmennya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030851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6A611-E719-4352-20F3-7BE268D74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48130"/>
            <a:ext cx="7571184" cy="1143000"/>
          </a:xfrm>
        </p:spPr>
        <p:txBody>
          <a:bodyPr/>
          <a:lstStyle/>
          <a:p>
            <a:r>
              <a:rPr lang="en-US" dirty="0" err="1"/>
              <a:t>Komisi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BRIN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580DA-C75C-36BE-5567-37167579C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1F490C-4F14-4F6C-5DE7-74395F9CF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33" y="113506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891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ED839-3DDB-E6A5-5430-D068D7922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E9686B-536B-4A7F-9C26-8D49C611B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" y="126876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927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01B930-B98F-2496-917E-25910799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3" y="-64996"/>
            <a:ext cx="5472609" cy="692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487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8077200" cy="2376264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+mn-lt"/>
              </a:rPr>
              <a:t>Bagian 6: 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Step by step </a:t>
            </a:r>
            <a:br>
              <a:rPr lang="en-US" sz="4400" b="1" dirty="0">
                <a:latin typeface="+mn-lt"/>
              </a:rPr>
            </a:br>
            <a:r>
              <a:rPr lang="en-US" sz="4400" b="1" dirty="0" err="1">
                <a:latin typeface="+mn-lt"/>
              </a:rPr>
              <a:t>njurnal</a:t>
            </a:r>
            <a:r>
              <a:rPr lang="en-US" sz="4400" b="1" dirty="0">
                <a:latin typeface="+mn-lt"/>
              </a:rPr>
              <a:t> </a:t>
            </a:r>
            <a:r>
              <a:rPr lang="en-US" sz="4400" b="1" dirty="0" err="1">
                <a:latin typeface="+mn-lt"/>
              </a:rPr>
              <a:t>memanfaatkan</a:t>
            </a:r>
            <a:r>
              <a:rPr lang="en-US" sz="4400" b="1" dirty="0">
                <a:latin typeface="+mn-lt"/>
              </a:rPr>
              <a:t> </a:t>
            </a:r>
            <a:r>
              <a:rPr lang="en-US" sz="4400" b="1" dirty="0" err="1">
                <a:latin typeface="+mn-lt"/>
              </a:rPr>
              <a:t>sekunder</a:t>
            </a:r>
            <a:r>
              <a:rPr lang="en-US" sz="4400" b="1" dirty="0">
                <a:latin typeface="+mn-lt"/>
              </a:rPr>
              <a:t> 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(big data SDKI)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42656">
            <a:off x="7036801" y="4733265"/>
            <a:ext cx="2625709" cy="176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3314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4D11A-4F8A-37C2-22C5-8D342EC50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685800"/>
            <a:ext cx="6912768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LANGKAH2 </a:t>
            </a:r>
            <a:r>
              <a:rPr lang="en-US" dirty="0" err="1">
                <a:solidFill>
                  <a:srgbClr val="FFFF00"/>
                </a:solidFill>
              </a:rPr>
              <a:t>Njurnal</a:t>
            </a:r>
            <a:r>
              <a:rPr lang="en-US" dirty="0">
                <a:solidFill>
                  <a:srgbClr val="FFFF00"/>
                </a:solidFill>
              </a:rPr>
              <a:t>  </a:t>
            </a:r>
            <a:br>
              <a:rPr lang="en-US" dirty="0">
                <a:solidFill>
                  <a:srgbClr val="FFFF00"/>
                </a:solidFill>
              </a:rPr>
            </a:b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AAB7E-D952-8440-4C40-7ECDADE8E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52165"/>
          </a:xfrm>
        </p:spPr>
        <p:txBody>
          <a:bodyPr/>
          <a:lstStyle/>
          <a:p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data set yang </a:t>
            </a:r>
            <a:r>
              <a:rPr lang="en-US" dirty="0" err="1"/>
              <a:t>tersedia</a:t>
            </a:r>
            <a:endParaRPr lang="en-US" dirty="0"/>
          </a:p>
          <a:p>
            <a:r>
              <a:rPr lang="en-US" dirty="0" err="1"/>
              <a:t>Memetakan</a:t>
            </a:r>
            <a:r>
              <a:rPr lang="en-US" dirty="0"/>
              <a:t> </a:t>
            </a:r>
            <a:r>
              <a:rPr lang="en-US" dirty="0" err="1"/>
              <a:t>variabel</a:t>
            </a:r>
            <a:endParaRPr lang="en-US" dirty="0"/>
          </a:p>
          <a:p>
            <a:r>
              <a:rPr lang="en-US" dirty="0" err="1"/>
              <a:t>Menyiapkan</a:t>
            </a:r>
            <a:r>
              <a:rPr lang="en-US" dirty="0"/>
              <a:t> data set</a:t>
            </a:r>
          </a:p>
          <a:p>
            <a:r>
              <a:rPr lang="en-US" dirty="0" err="1"/>
              <a:t>Memetakan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/</a:t>
            </a:r>
            <a:r>
              <a:rPr lang="en-US" dirty="0" err="1"/>
              <a:t>tema</a:t>
            </a:r>
            <a:endParaRPr lang="en-US" dirty="0"/>
          </a:p>
          <a:p>
            <a:r>
              <a:rPr lang="en-US" dirty="0"/>
              <a:t>Drafting</a:t>
            </a:r>
          </a:p>
          <a:p>
            <a:endParaRPr lang="en-US" dirty="0"/>
          </a:p>
          <a:p>
            <a:r>
              <a:rPr lang="en-US" dirty="0"/>
              <a:t>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dilupakan</a:t>
            </a:r>
            <a:r>
              <a:rPr lang="en-US" dirty="0"/>
              <a:t>...</a:t>
            </a:r>
          </a:p>
          <a:p>
            <a:pPr lvl="1"/>
            <a:r>
              <a:rPr lang="en-US" dirty="0" err="1"/>
              <a:t>Kuesioner</a:t>
            </a:r>
            <a:endParaRPr lang="en-US" dirty="0"/>
          </a:p>
          <a:p>
            <a:pPr lvl="1"/>
            <a:r>
              <a:rPr lang="en-US" dirty="0"/>
              <a:t>Panduan </a:t>
            </a:r>
            <a:r>
              <a:rPr lang="en-US" dirty="0" err="1"/>
              <a:t>kuesioner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448734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87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FF00"/>
                </a:solidFill>
              </a:rPr>
              <a:t>Pemetaan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Variabel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 err="1">
                <a:solidFill>
                  <a:srgbClr val="FFFF00"/>
                </a:solidFill>
                <a:sym typeface="Wingdings" panose="05000000000000000000" pitchFamily="2" charset="2"/>
              </a:rPr>
              <a:t>contoh</a:t>
            </a:r>
            <a:r>
              <a:rPr lang="en-US" sz="3200" dirty="0">
                <a:solidFill>
                  <a:srgbClr val="FFFF00"/>
                </a:solidFill>
                <a:sym typeface="Wingdings" panose="05000000000000000000" pitchFamily="2" charset="2"/>
              </a:rPr>
              <a:t> dataset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9" name="Picture 2" descr="C:\Users\Wengchucon\Desktop\ah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2094">
            <a:off x="-727971" y="3882947"/>
            <a:ext cx="2568576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3A9623F-B7B7-465F-BC0E-7C61B6FE63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566958"/>
              </p:ext>
            </p:extLst>
          </p:nvPr>
        </p:nvGraphicFramePr>
        <p:xfrm>
          <a:off x="1524000" y="1066800"/>
          <a:ext cx="7239000" cy="4718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9303">
                  <a:extLst>
                    <a:ext uri="{9D8B030D-6E8A-4147-A177-3AD203B41FA5}">
                      <a16:colId xmlns:a16="http://schemas.microsoft.com/office/drawing/2014/main" val="3653082326"/>
                    </a:ext>
                  </a:extLst>
                </a:gridCol>
                <a:gridCol w="4279697">
                  <a:extLst>
                    <a:ext uri="{9D8B030D-6E8A-4147-A177-3AD203B41FA5}">
                      <a16:colId xmlns:a16="http://schemas.microsoft.com/office/drawing/2014/main" val="4039565283"/>
                    </a:ext>
                  </a:extLst>
                </a:gridCol>
              </a:tblGrid>
              <a:tr h="1063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VARIABEL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Keterangan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5807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317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Dependen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260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>
                          <a:effectLst/>
                        </a:rPr>
                        <a:t>Stunting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>
                          <a:effectLst/>
                        </a:rPr>
                        <a:t>Normal-Stunting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>
                          <a:effectLst/>
                        </a:rPr>
                        <a:t>Normal-Stunting-Severe Stunting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1002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Independen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7197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Tipe</a:t>
                      </a:r>
                      <a:r>
                        <a:rPr lang="en-US" sz="2000" dirty="0">
                          <a:effectLst/>
                        </a:rPr>
                        <a:t> wilayah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>
                          <a:effectLst/>
                        </a:rPr>
                        <a:t>Perdesaan/perkotaan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53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Umur</a:t>
                      </a:r>
                      <a:r>
                        <a:rPr lang="en-US" sz="2000" dirty="0">
                          <a:effectLst/>
                        </a:rPr>
                        <a:t> Ibu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Kelompok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umur</a:t>
                      </a:r>
                      <a:r>
                        <a:rPr lang="en-US" sz="2000" dirty="0">
                          <a:effectLst/>
                        </a:rPr>
                        <a:t>/</a:t>
                      </a:r>
                      <a:r>
                        <a:rPr lang="en-US" sz="2000" dirty="0" err="1">
                          <a:effectLst/>
                        </a:rPr>
                        <a:t>kontinyu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8113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 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Perkawinan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Ibu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>
                          <a:effectLst/>
                        </a:rPr>
                        <a:t>Belum </a:t>
                      </a:r>
                      <a:r>
                        <a:rPr lang="en-US" sz="2000" dirty="0" err="1">
                          <a:effectLst/>
                        </a:rPr>
                        <a:t>kawin</a:t>
                      </a:r>
                      <a:r>
                        <a:rPr lang="en-US" sz="2000" dirty="0">
                          <a:effectLst/>
                        </a:rPr>
                        <a:t>-Kawin-</a:t>
                      </a:r>
                      <a:r>
                        <a:rPr lang="en-US" sz="2000" dirty="0" err="1">
                          <a:effectLst/>
                        </a:rPr>
                        <a:t>Janda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791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>
                          <a:effectLst/>
                        </a:rPr>
                        <a:t>Pendidikan Ibu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Tidak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sekolah</a:t>
                      </a:r>
                      <a:r>
                        <a:rPr lang="en-US" sz="2000" dirty="0">
                          <a:effectLst/>
                        </a:rPr>
                        <a:t>/SD/SLTP/STLA/PT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5672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Pekerjaan</a:t>
                      </a:r>
                      <a:r>
                        <a:rPr lang="en-US" sz="2000" dirty="0">
                          <a:effectLst/>
                        </a:rPr>
                        <a:t> Ibu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Bekerja</a:t>
                      </a:r>
                      <a:r>
                        <a:rPr lang="en-US" sz="2000" dirty="0">
                          <a:effectLst/>
                        </a:rPr>
                        <a:t>/</a:t>
                      </a:r>
                      <a:r>
                        <a:rPr lang="en-US" sz="2000" dirty="0" err="1">
                          <a:effectLst/>
                        </a:rPr>
                        <a:t>tidak</a:t>
                      </a:r>
                      <a:endParaRPr lang="en-ID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Petani-buruh-nelayan</a:t>
                      </a:r>
                      <a:r>
                        <a:rPr lang="en-US" sz="2000" dirty="0">
                          <a:effectLst/>
                        </a:rPr>
                        <a:t>/PNS-TNI-</a:t>
                      </a:r>
                      <a:r>
                        <a:rPr lang="en-US" sz="2000" dirty="0" err="1">
                          <a:effectLst/>
                        </a:rPr>
                        <a:t>Polri</a:t>
                      </a:r>
                      <a:r>
                        <a:rPr lang="en-US" sz="2000" dirty="0">
                          <a:effectLst/>
                        </a:rPr>
                        <a:t>/</a:t>
                      </a:r>
                      <a:r>
                        <a:rPr lang="en-US" sz="2000" dirty="0" err="1">
                          <a:effectLst/>
                        </a:rPr>
                        <a:t>dst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7005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Kelamin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anak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Laki-perempuan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507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>
                          <a:effectLst/>
                        </a:rPr>
                        <a:t>Status </a:t>
                      </a:r>
                      <a:r>
                        <a:rPr lang="en-US" sz="2000" dirty="0" err="1">
                          <a:effectLst/>
                        </a:rPr>
                        <a:t>sosek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2000" dirty="0" err="1">
                          <a:effectLst/>
                        </a:rPr>
                        <a:t>Kuintil</a:t>
                      </a:r>
                      <a:r>
                        <a:rPr lang="en-US" sz="2000" dirty="0">
                          <a:effectLst/>
                        </a:rPr>
                        <a:t> 1-5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8123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0626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7019-1751-41BF-B904-7F17F503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148130"/>
            <a:ext cx="7427168" cy="1143000"/>
          </a:xfrm>
        </p:spPr>
        <p:txBody>
          <a:bodyPr>
            <a:normAutofit/>
          </a:bodyPr>
          <a:lstStyle/>
          <a:p>
            <a:r>
              <a:rPr lang="en-ID" dirty="0" err="1">
                <a:solidFill>
                  <a:srgbClr val="FFFF00"/>
                </a:solidFill>
              </a:rPr>
              <a:t>Menyiapkan</a:t>
            </a:r>
            <a:r>
              <a:rPr lang="en-ID" dirty="0">
                <a:solidFill>
                  <a:srgbClr val="FFFF00"/>
                </a:solidFill>
              </a:rPr>
              <a:t> Data Set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FA1FB-23FA-4321-B9DF-F34745E46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9592" y="1988840"/>
            <a:ext cx="7933340" cy="5035605"/>
          </a:xfrm>
        </p:spPr>
        <p:txBody>
          <a:bodyPr/>
          <a:lstStyle/>
          <a:p>
            <a:pPr algn="l"/>
            <a:r>
              <a:rPr lang="en-ID" dirty="0" err="1"/>
              <a:t>Memetakan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variabel</a:t>
            </a:r>
            <a:endParaRPr lang="en-ID" dirty="0"/>
          </a:p>
          <a:p>
            <a:pPr lvl="1" algn="l"/>
            <a:r>
              <a:rPr lang="en-ID" dirty="0" err="1"/>
              <a:t>Tentukan</a:t>
            </a:r>
            <a:r>
              <a:rPr lang="en-ID" dirty="0"/>
              <a:t> unit </a:t>
            </a:r>
            <a:r>
              <a:rPr lang="en-ID" dirty="0" err="1"/>
              <a:t>analisis</a:t>
            </a:r>
            <a:endParaRPr lang="en-ID" dirty="0"/>
          </a:p>
          <a:p>
            <a:pPr lvl="1" algn="l"/>
            <a:r>
              <a:rPr lang="en-ID" dirty="0" err="1"/>
              <a:t>Tentukan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dirty="0">
                <a:sym typeface="Wingdings" panose="05000000000000000000" pitchFamily="2" charset="2"/>
              </a:rPr>
              <a:t> </a:t>
            </a:r>
            <a:r>
              <a:rPr lang="en-ID" dirty="0"/>
              <a:t>Dependent – independent </a:t>
            </a:r>
            <a:endParaRPr lang="en-ID" dirty="0">
              <a:sym typeface="Wingdings" panose="05000000000000000000" pitchFamily="2" charset="2"/>
            </a:endParaRPr>
          </a:p>
          <a:p>
            <a:pPr lvl="1" algn="l"/>
            <a:r>
              <a:rPr lang="en-ID" dirty="0" err="1">
                <a:sym typeface="Wingdings" panose="05000000000000000000" pitchFamily="2" charset="2"/>
              </a:rPr>
              <a:t>Tentukan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Jenis</a:t>
            </a:r>
            <a:r>
              <a:rPr lang="en-ID" dirty="0">
                <a:sym typeface="Wingdings" panose="05000000000000000000" pitchFamily="2" charset="2"/>
              </a:rPr>
              <a:t> data masing2 </a:t>
            </a:r>
            <a:r>
              <a:rPr lang="en-ID" dirty="0" err="1">
                <a:sym typeface="Wingdings" panose="05000000000000000000" pitchFamily="2" charset="2"/>
              </a:rPr>
              <a:t>variabel</a:t>
            </a:r>
            <a:r>
              <a:rPr lang="en-ID" dirty="0">
                <a:sym typeface="Wingdings" panose="05000000000000000000" pitchFamily="2" charset="2"/>
              </a:rPr>
              <a:t>  categorical/</a:t>
            </a:r>
            <a:r>
              <a:rPr lang="en-ID" dirty="0" err="1">
                <a:sym typeface="Wingdings" panose="05000000000000000000" pitchFamily="2" charset="2"/>
              </a:rPr>
              <a:t>continu</a:t>
            </a:r>
            <a:endParaRPr lang="en-ID" dirty="0"/>
          </a:p>
          <a:p>
            <a:pPr algn="l"/>
            <a:r>
              <a:rPr lang="en-ID" dirty="0" err="1"/>
              <a:t>Cek</a:t>
            </a:r>
            <a:r>
              <a:rPr lang="en-ID" dirty="0"/>
              <a:t> </a:t>
            </a:r>
            <a:r>
              <a:rPr lang="en-ID" dirty="0" err="1"/>
              <a:t>kelengkapan</a:t>
            </a:r>
            <a:r>
              <a:rPr lang="en-ID" dirty="0"/>
              <a:t> data</a:t>
            </a:r>
          </a:p>
          <a:p>
            <a:pPr algn="l"/>
            <a:r>
              <a:rPr lang="en-ID" dirty="0" err="1"/>
              <a:t>Manajemen</a:t>
            </a:r>
            <a:r>
              <a:rPr lang="en-ID" dirty="0"/>
              <a:t> data </a:t>
            </a:r>
            <a:r>
              <a:rPr lang="en-ID" dirty="0">
                <a:sym typeface="Wingdings" panose="05000000000000000000" pitchFamily="2" charset="2"/>
              </a:rPr>
              <a:t> </a:t>
            </a:r>
            <a:r>
              <a:rPr lang="en-ID" dirty="0"/>
              <a:t>transform, recode, compute, </a:t>
            </a:r>
            <a:r>
              <a:rPr lang="en-ID" dirty="0" err="1"/>
              <a:t>dll</a:t>
            </a:r>
            <a:endParaRPr lang="en-ID" dirty="0"/>
          </a:p>
          <a:p>
            <a:pPr lvl="1"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094561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34183" y="457200"/>
            <a:ext cx="7162798" cy="1447800"/>
          </a:xfrm>
        </p:spPr>
        <p:txBody>
          <a:bodyPr>
            <a:normAutofit/>
          </a:bodyPr>
          <a:lstStyle/>
          <a:p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en-US" dirty="0"/>
              <a:t> (1)</a:t>
            </a:r>
            <a:br>
              <a:rPr lang="en-US" dirty="0"/>
            </a:br>
            <a:r>
              <a:rPr lang="en-US" dirty="0" err="1">
                <a:solidFill>
                  <a:srgbClr val="FFFF00"/>
                </a:solidFill>
              </a:rPr>
              <a:t>untuk</a:t>
            </a:r>
            <a:r>
              <a:rPr lang="en-US" dirty="0">
                <a:solidFill>
                  <a:srgbClr val="FFFF00"/>
                </a:solidFill>
              </a:rPr>
              <a:t> 1 dataset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52600" y="1905000"/>
            <a:ext cx="6925964" cy="4800600"/>
          </a:xfrm>
        </p:spPr>
        <p:txBody>
          <a:bodyPr/>
          <a:lstStyle/>
          <a:p>
            <a:r>
              <a:rPr lang="en-US" dirty="0"/>
              <a:t>Determinant Analysis </a:t>
            </a:r>
          </a:p>
          <a:p>
            <a:r>
              <a:rPr lang="en-US" dirty="0"/>
              <a:t>Predictor Analysis </a:t>
            </a:r>
          </a:p>
          <a:p>
            <a:r>
              <a:rPr lang="en-US" dirty="0"/>
              <a:t>Barrier Analysis </a:t>
            </a:r>
          </a:p>
          <a:p>
            <a:r>
              <a:rPr lang="en-US" dirty="0"/>
              <a:t>Disparity Analysis </a:t>
            </a:r>
          </a:p>
          <a:p>
            <a:r>
              <a:rPr lang="en-US" dirty="0"/>
              <a:t>Equity Analysis </a:t>
            </a:r>
          </a:p>
          <a:p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416233" flipH="1">
            <a:off x="-969166" y="516341"/>
            <a:ext cx="2377207" cy="168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0429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0" y="148130"/>
            <a:ext cx="7315198" cy="1143000"/>
          </a:xfrm>
        </p:spPr>
        <p:txBody>
          <a:bodyPr/>
          <a:lstStyle/>
          <a:p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en-US" dirty="0"/>
              <a:t> (2)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443835"/>
            <a:ext cx="7306964" cy="5261765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Determinant</a:t>
            </a:r>
            <a:r>
              <a:rPr lang="en-US" dirty="0"/>
              <a:t> of Stunting among Toddlers in </a:t>
            </a:r>
            <a:r>
              <a:rPr lang="en-US" b="1" dirty="0">
                <a:solidFill>
                  <a:srgbClr val="FFFF00"/>
                </a:solidFill>
              </a:rPr>
              <a:t>Indonesia</a:t>
            </a:r>
          </a:p>
          <a:p>
            <a:r>
              <a:rPr lang="en-US" b="1" dirty="0">
                <a:solidFill>
                  <a:srgbClr val="FFFF00"/>
                </a:solidFill>
              </a:rPr>
              <a:t>Predictor</a:t>
            </a:r>
            <a:r>
              <a:rPr lang="en-US" b="1" dirty="0"/>
              <a:t> </a:t>
            </a:r>
            <a:r>
              <a:rPr lang="en-US" dirty="0"/>
              <a:t>of Stunting among Toddlers in </a:t>
            </a:r>
            <a:r>
              <a:rPr lang="en-US" b="1" dirty="0">
                <a:solidFill>
                  <a:srgbClr val="FFFF00"/>
                </a:solidFill>
              </a:rPr>
              <a:t>rural Indonesia</a:t>
            </a:r>
          </a:p>
          <a:p>
            <a:r>
              <a:rPr lang="en-US" b="1" dirty="0">
                <a:solidFill>
                  <a:srgbClr val="FFFF00"/>
                </a:solidFill>
              </a:rPr>
              <a:t>Barrier</a:t>
            </a:r>
            <a:r>
              <a:rPr lang="en-US" dirty="0"/>
              <a:t> to Normal Stature among Toddlers in </a:t>
            </a:r>
            <a:r>
              <a:rPr lang="en-US" b="1" dirty="0">
                <a:solidFill>
                  <a:srgbClr val="FFFF00"/>
                </a:solidFill>
              </a:rPr>
              <a:t>urban Indonesia</a:t>
            </a:r>
          </a:p>
          <a:p>
            <a:r>
              <a:rPr lang="en-US" b="1" dirty="0">
                <a:solidFill>
                  <a:srgbClr val="FFFF00"/>
                </a:solidFill>
              </a:rPr>
              <a:t>Factors</a:t>
            </a:r>
            <a:r>
              <a:rPr lang="en-US" dirty="0"/>
              <a:t> related to Stunting among Toddlers in </a:t>
            </a:r>
            <a:r>
              <a:rPr lang="en-US" b="1" dirty="0">
                <a:solidFill>
                  <a:srgbClr val="FFFF00"/>
                </a:solidFill>
              </a:rPr>
              <a:t>Indonesia’s disadvantaged area </a:t>
            </a:r>
          </a:p>
          <a:p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416233" flipH="1">
            <a:off x="-969166" y="516341"/>
            <a:ext cx="2377207" cy="168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2562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80508" y="671419"/>
            <a:ext cx="7391398" cy="1375870"/>
          </a:xfrm>
        </p:spPr>
        <p:txBody>
          <a:bodyPr>
            <a:normAutofit/>
          </a:bodyPr>
          <a:lstStyle/>
          <a:p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en-US" dirty="0"/>
              <a:t> (3)</a:t>
            </a:r>
            <a:br>
              <a:rPr lang="en-US" sz="3200" dirty="0"/>
            </a:br>
            <a:r>
              <a:rPr lang="en-US" sz="3200" dirty="0">
                <a:solidFill>
                  <a:srgbClr val="FFFF00"/>
                </a:solidFill>
              </a:rPr>
              <a:t>Varian </a:t>
            </a:r>
            <a:r>
              <a:rPr lang="en-US" sz="3200" dirty="0" err="1">
                <a:solidFill>
                  <a:srgbClr val="FFFF00"/>
                </a:solidFill>
              </a:rPr>
              <a:t>variabel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independen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64942" y="2043590"/>
            <a:ext cx="7306964" cy="480060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Urban-Rural</a:t>
            </a:r>
            <a:r>
              <a:rPr lang="en-US" dirty="0"/>
              <a:t> Disparities of Stunting among Toddlers in Indonesia</a:t>
            </a:r>
          </a:p>
          <a:p>
            <a:r>
              <a:rPr lang="en-US" b="1" dirty="0">
                <a:solidFill>
                  <a:srgbClr val="FFFF00"/>
                </a:solidFill>
              </a:rPr>
              <a:t>Regional </a:t>
            </a:r>
            <a:r>
              <a:rPr lang="en-US" dirty="0"/>
              <a:t>Disparities of Stunting among Toddlers in Indonesia</a:t>
            </a:r>
          </a:p>
          <a:p>
            <a:r>
              <a:rPr lang="en-US" b="1" dirty="0">
                <a:solidFill>
                  <a:srgbClr val="FFFF00"/>
                </a:solidFill>
              </a:rPr>
              <a:t>Socioeconomic</a:t>
            </a:r>
            <a:r>
              <a:rPr lang="en-US" dirty="0"/>
              <a:t> Disparities of Stunting among Toddlers in Indonesia</a:t>
            </a:r>
          </a:p>
          <a:p>
            <a:r>
              <a:rPr lang="en-US" b="1" dirty="0">
                <a:solidFill>
                  <a:srgbClr val="FFFF00"/>
                </a:solidFill>
              </a:rPr>
              <a:t>Gender </a:t>
            </a:r>
            <a:r>
              <a:rPr lang="en-US" dirty="0"/>
              <a:t>Disparities of Stunting among Toddlers in Indonesia</a:t>
            </a:r>
          </a:p>
          <a:p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416233" flipH="1">
            <a:off x="-969166" y="516341"/>
            <a:ext cx="2377207" cy="168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5985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148130"/>
            <a:ext cx="7467598" cy="145207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Kemungkinan</a:t>
            </a:r>
            <a:r>
              <a:rPr lang="en-US" sz="4000" dirty="0"/>
              <a:t> </a:t>
            </a:r>
            <a:r>
              <a:rPr lang="en-US" sz="4000" dirty="0" err="1"/>
              <a:t>publikasi</a:t>
            </a:r>
            <a:r>
              <a:rPr lang="en-US" sz="4000" dirty="0"/>
              <a:t> (4)</a:t>
            </a:r>
            <a:br>
              <a:rPr lang="en-US" dirty="0"/>
            </a:br>
            <a:r>
              <a:rPr lang="en-US" dirty="0" err="1">
                <a:solidFill>
                  <a:srgbClr val="FFFF00"/>
                </a:solidFill>
              </a:rPr>
              <a:t>Memanfaatkan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varian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obyek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sasaran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905000"/>
            <a:ext cx="7306964" cy="4800600"/>
          </a:xfrm>
        </p:spPr>
        <p:txBody>
          <a:bodyPr>
            <a:normAutofit/>
          </a:bodyPr>
          <a:lstStyle/>
          <a:p>
            <a:r>
              <a:rPr lang="en-US" dirty="0"/>
              <a:t>Urban-Rural Disparities of Stunting among Toddlers with </a:t>
            </a:r>
            <a:r>
              <a:rPr lang="en-US" b="1" dirty="0">
                <a:solidFill>
                  <a:srgbClr val="FFFF00"/>
                </a:solidFill>
              </a:rPr>
              <a:t>working mothers</a:t>
            </a:r>
            <a:r>
              <a:rPr lang="en-US" dirty="0"/>
              <a:t> in Indonesia</a:t>
            </a:r>
          </a:p>
          <a:p>
            <a:r>
              <a:rPr lang="en-US" dirty="0"/>
              <a:t>Regional Disparities of Stunting in </a:t>
            </a:r>
            <a:r>
              <a:rPr lang="en-US" b="1" dirty="0">
                <a:solidFill>
                  <a:srgbClr val="FFFF00"/>
                </a:solidFill>
              </a:rPr>
              <a:t>Rural </a:t>
            </a:r>
            <a:r>
              <a:rPr lang="en-US" dirty="0"/>
              <a:t>Indonesia</a:t>
            </a:r>
          </a:p>
          <a:p>
            <a:r>
              <a:rPr lang="en-US" dirty="0"/>
              <a:t>Determinant of Stunting in </a:t>
            </a:r>
            <a:r>
              <a:rPr lang="en-US" b="1" dirty="0">
                <a:solidFill>
                  <a:srgbClr val="FFFF00"/>
                </a:solidFill>
              </a:rPr>
              <a:t>Urban Poor</a:t>
            </a:r>
            <a:r>
              <a:rPr lang="en-US" dirty="0"/>
              <a:t> in Indonesia</a:t>
            </a:r>
          </a:p>
          <a:p>
            <a:r>
              <a:rPr lang="en-US" dirty="0"/>
              <a:t>Predictor of Stunting among Toddlers with </a:t>
            </a:r>
            <a:r>
              <a:rPr lang="en-US" b="1" dirty="0">
                <a:solidFill>
                  <a:srgbClr val="FFFF00"/>
                </a:solidFill>
              </a:rPr>
              <a:t>Uneducated Mothers </a:t>
            </a:r>
            <a:r>
              <a:rPr lang="en-US" dirty="0"/>
              <a:t>in Indonesia</a:t>
            </a:r>
          </a:p>
          <a:p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416233" flipH="1">
            <a:off x="-969166" y="516341"/>
            <a:ext cx="2377207" cy="168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6184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573635"/>
            <a:ext cx="7608454" cy="1138730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</a:rPr>
              <a:t>Analisis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Statistik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9" name="Picture 2" descr="C:\Users\Wengchucon\Desktop\ah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2094">
            <a:off x="-727971" y="3882947"/>
            <a:ext cx="2568576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097CB54-0A80-479C-84C5-5310099C87F2}"/>
              </a:ext>
            </a:extLst>
          </p:cNvPr>
          <p:cNvSpPr txBox="1">
            <a:spLocks/>
          </p:cNvSpPr>
          <p:nvPr/>
        </p:nvSpPr>
        <p:spPr>
          <a:xfrm>
            <a:off x="1600199" y="1143000"/>
            <a:ext cx="7075055" cy="480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Seleksi</a:t>
            </a:r>
            <a:r>
              <a:rPr lang="en-US" sz="2800" dirty="0"/>
              <a:t> </a:t>
            </a:r>
            <a:r>
              <a:rPr lang="en-US" sz="2800" dirty="0" err="1"/>
              <a:t>variabel</a:t>
            </a:r>
            <a:r>
              <a:rPr lang="en-US" sz="2800" dirty="0"/>
              <a:t>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dirty="0" err="1">
                <a:sym typeface="Wingdings" panose="05000000000000000000" pitchFamily="2" charset="2"/>
              </a:rPr>
              <a:t>tergantung</a:t>
            </a:r>
            <a:r>
              <a:rPr lang="en-US" sz="2800" dirty="0">
                <a:sym typeface="Wingdings" panose="05000000000000000000" pitchFamily="2" charset="2"/>
              </a:rPr>
              <a:t>  </a:t>
            </a:r>
            <a:r>
              <a:rPr lang="en-US" sz="2800" dirty="0" err="1">
                <a:sym typeface="Wingdings" panose="05000000000000000000" pitchFamily="2" charset="2"/>
              </a:rPr>
              <a:t>jenis</a:t>
            </a:r>
            <a:r>
              <a:rPr lang="en-US" sz="2800" dirty="0">
                <a:sym typeface="Wingdings" panose="05000000000000000000" pitchFamily="2" charset="2"/>
              </a:rPr>
              <a:t> </a:t>
            </a:r>
            <a:r>
              <a:rPr lang="en-US" sz="2800" dirty="0" err="1">
                <a:sym typeface="Wingdings" panose="05000000000000000000" pitchFamily="2" charset="2"/>
              </a:rPr>
              <a:t>variabel</a:t>
            </a:r>
            <a:r>
              <a:rPr lang="en-US" sz="2800" dirty="0">
                <a:sym typeface="Wingdings" panose="05000000000000000000" pitchFamily="2" charset="2"/>
              </a:rPr>
              <a:t> independent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Nominal/</a:t>
            </a:r>
            <a:r>
              <a:rPr lang="en-US" sz="2400" dirty="0" err="1">
                <a:sym typeface="Wingdings" panose="05000000000000000000" pitchFamily="2" charset="2"/>
              </a:rPr>
              <a:t>kategorikal</a:t>
            </a:r>
            <a:r>
              <a:rPr lang="en-US" sz="2400" dirty="0">
                <a:sym typeface="Wingdings" panose="05000000000000000000" pitchFamily="2" charset="2"/>
              </a:rPr>
              <a:t>  Chi square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ym typeface="Wingdings" panose="05000000000000000000" pitchFamily="2" charset="2"/>
              </a:rPr>
              <a:t>Kontinyu</a:t>
            </a:r>
            <a:r>
              <a:rPr lang="en-US" sz="2400" dirty="0">
                <a:sym typeface="Wingdings" panose="05000000000000000000" pitchFamily="2" charset="2"/>
              </a:rPr>
              <a:t>  T test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Uji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dirty="0" err="1">
                <a:sym typeface="Wingdings" panose="05000000000000000000" pitchFamily="2" charset="2"/>
              </a:rPr>
              <a:t>tergantung</a:t>
            </a:r>
            <a:r>
              <a:rPr lang="en-US" sz="2800" dirty="0">
                <a:sym typeface="Wingdings" panose="05000000000000000000" pitchFamily="2" charset="2"/>
              </a:rPr>
              <a:t> </a:t>
            </a:r>
            <a:r>
              <a:rPr lang="en-US" sz="2800" dirty="0" err="1">
                <a:sym typeface="Wingdings" panose="05000000000000000000" pitchFamily="2" charset="2"/>
              </a:rPr>
              <a:t>variabel</a:t>
            </a:r>
            <a:r>
              <a:rPr lang="en-US" sz="2800" dirty="0">
                <a:sym typeface="Wingdings" panose="05000000000000000000" pitchFamily="2" charset="2"/>
              </a:rPr>
              <a:t> dependent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Kategorikal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Regresi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Logistik</a:t>
            </a:r>
            <a:r>
              <a:rPr lang="en-US" sz="2400" dirty="0">
                <a:sym typeface="Wingdings" panose="05000000000000000000" pitchFamily="2" charset="2"/>
              </a:rPr>
              <a:t> Multinomial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Nominal  </a:t>
            </a:r>
            <a:r>
              <a:rPr lang="en-US" sz="2400" dirty="0" err="1">
                <a:sym typeface="Wingdings" panose="05000000000000000000" pitchFamily="2" charset="2"/>
              </a:rPr>
              <a:t>Regresi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Logistik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Biner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68158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1744" y="331237"/>
            <a:ext cx="7075055" cy="1143000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</a:rPr>
              <a:t>Implementasi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dalam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manuskrip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9" name="Picture 2" descr="C:\Users\Wengchucon\Desktop\ah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2094">
            <a:off x="-727971" y="3882947"/>
            <a:ext cx="2568576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097CB54-0A80-479C-84C5-5310099C87F2}"/>
              </a:ext>
            </a:extLst>
          </p:cNvPr>
          <p:cNvSpPr txBox="1">
            <a:spLocks/>
          </p:cNvSpPr>
          <p:nvPr/>
        </p:nvSpPr>
        <p:spPr>
          <a:xfrm>
            <a:off x="1752600" y="1371600"/>
            <a:ext cx="7075055" cy="365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/>
              <a:t>2-3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/>
              <a:t>1-2 figure </a:t>
            </a:r>
            <a:r>
              <a:rPr lang="en-US" sz="2800" b="0" dirty="0">
                <a:sym typeface="Wingdings" panose="05000000000000000000" pitchFamily="2" charset="2"/>
              </a:rPr>
              <a:t> </a:t>
            </a:r>
            <a:r>
              <a:rPr lang="en-US" sz="2800" b="0" dirty="0" err="1">
                <a:sym typeface="Wingdings" panose="05000000000000000000" pitchFamily="2" charset="2"/>
              </a:rPr>
              <a:t>kalau</a:t>
            </a:r>
            <a:r>
              <a:rPr lang="en-US" sz="2800" b="0" dirty="0">
                <a:sym typeface="Wingdings" panose="05000000000000000000" pitchFamily="2" charset="2"/>
              </a:rPr>
              <a:t> </a:t>
            </a:r>
            <a:r>
              <a:rPr lang="en-US" sz="2800" b="0" dirty="0" err="1">
                <a:sym typeface="Wingdings" panose="05000000000000000000" pitchFamily="2" charset="2"/>
              </a:rPr>
              <a:t>perlu</a:t>
            </a:r>
            <a:endParaRPr lang="en-US" sz="2800" b="0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 err="1"/>
              <a:t>Mulai</a:t>
            </a:r>
            <a:r>
              <a:rPr lang="en-US" sz="2800" b="0" dirty="0"/>
              <a:t> </a:t>
            </a:r>
            <a:r>
              <a:rPr lang="en-US" sz="2800" b="0" dirty="0" err="1"/>
              <a:t>mengerjakan</a:t>
            </a:r>
            <a:r>
              <a:rPr lang="en-US" sz="2800" b="0" dirty="0"/>
              <a:t> </a:t>
            </a:r>
            <a:r>
              <a:rPr lang="en-US" sz="2800" b="0" dirty="0" err="1"/>
              <a:t>dari</a:t>
            </a:r>
            <a:r>
              <a:rPr lang="en-US" sz="2800" b="0" dirty="0"/>
              <a:t> METODE-RESULT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/>
              <a:t>Rata2 </a:t>
            </a:r>
            <a:r>
              <a:rPr lang="en-US" sz="2800" b="0" dirty="0" err="1"/>
              <a:t>butuh</a:t>
            </a:r>
            <a:r>
              <a:rPr lang="en-US" sz="2800" b="0" dirty="0"/>
              <a:t> 3500-4500 kata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/>
              <a:t>Reference 20-30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ym typeface="Wingdings" panose="05000000000000000000" pitchFamily="2" charset="2"/>
              </a:rPr>
              <a:t>Reference 80% </a:t>
            </a:r>
            <a:r>
              <a:rPr lang="en-US" sz="2800" b="0" dirty="0" err="1">
                <a:sym typeface="Wingdings" panose="05000000000000000000" pitchFamily="2" charset="2"/>
              </a:rPr>
              <a:t>jurnal</a:t>
            </a:r>
            <a:r>
              <a:rPr lang="en-US" sz="2800" b="0" dirty="0">
                <a:sym typeface="Wingdings" panose="05000000000000000000" pitchFamily="2" charset="2"/>
              </a:rPr>
              <a:t>  5 </a:t>
            </a:r>
            <a:r>
              <a:rPr lang="en-US" sz="2800" b="0" dirty="0" err="1">
                <a:sym typeface="Wingdings" panose="05000000000000000000" pitchFamily="2" charset="2"/>
              </a:rPr>
              <a:t>tahun</a:t>
            </a:r>
            <a:r>
              <a:rPr lang="en-US" sz="2800" b="0" dirty="0">
                <a:sym typeface="Wingdings" panose="05000000000000000000" pitchFamily="2" charset="2"/>
              </a:rPr>
              <a:t> </a:t>
            </a:r>
            <a:r>
              <a:rPr lang="en-US" sz="2800" b="0" dirty="0" err="1">
                <a:sym typeface="Wingdings" panose="05000000000000000000" pitchFamily="2" charset="2"/>
              </a:rPr>
              <a:t>terakhir</a:t>
            </a:r>
            <a:endParaRPr lang="en-US" sz="2800" b="0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 err="1">
                <a:sym typeface="Wingdings" panose="05000000000000000000" pitchFamily="2" charset="2"/>
              </a:rPr>
              <a:t>Usahakan</a:t>
            </a:r>
            <a:r>
              <a:rPr lang="en-US" sz="2800" b="0" dirty="0">
                <a:sym typeface="Wingdings" panose="05000000000000000000" pitchFamily="2" charset="2"/>
              </a:rPr>
              <a:t> </a:t>
            </a:r>
            <a:r>
              <a:rPr lang="en-US" sz="2800" b="0" dirty="0" err="1">
                <a:sym typeface="Wingdings" panose="05000000000000000000" pitchFamily="2" charset="2"/>
              </a:rPr>
              <a:t>sitasi</a:t>
            </a:r>
            <a:r>
              <a:rPr lang="en-US" sz="2800" b="0" dirty="0">
                <a:sym typeface="Wingdings" panose="05000000000000000000" pitchFamily="2" charset="2"/>
              </a:rPr>
              <a:t> </a:t>
            </a:r>
            <a:r>
              <a:rPr lang="en-US" sz="2800" b="0" dirty="0" err="1">
                <a:sym typeface="Wingdings" panose="05000000000000000000" pitchFamily="2" charset="2"/>
              </a:rPr>
              <a:t>jurnal</a:t>
            </a:r>
            <a:r>
              <a:rPr lang="en-US" sz="2800" b="0" dirty="0">
                <a:sym typeface="Wingdings" panose="05000000000000000000" pitchFamily="2" charset="2"/>
              </a:rPr>
              <a:t> </a:t>
            </a:r>
            <a:r>
              <a:rPr lang="en-US" sz="2800" b="0" dirty="0" err="1">
                <a:sym typeface="Wingdings" panose="05000000000000000000" pitchFamily="2" charset="2"/>
              </a:rPr>
              <a:t>bersangkutan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6147327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475" y="692696"/>
            <a:ext cx="7772398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Setelah data set ready...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BE553-4A94-448D-B13E-7C711C2FC2A4}"/>
              </a:ext>
            </a:extLst>
          </p:cNvPr>
          <p:cNvSpPr txBox="1">
            <a:spLocks/>
          </p:cNvSpPr>
          <p:nvPr/>
        </p:nvSpPr>
        <p:spPr>
          <a:xfrm>
            <a:off x="990600" y="2133666"/>
            <a:ext cx="7024430" cy="472433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3600" dirty="0">
                <a:solidFill>
                  <a:schemeClr val="bg1">
                    <a:lumMod val="95000"/>
                  </a:schemeClr>
                </a:solidFill>
              </a:rPr>
              <a:t>Uji </a:t>
            </a:r>
            <a:r>
              <a:rPr lang="en-ID" sz="3600" dirty="0" err="1">
                <a:solidFill>
                  <a:schemeClr val="bg1">
                    <a:lumMod val="95000"/>
                  </a:schemeClr>
                </a:solidFill>
              </a:rPr>
              <a:t>korelasi</a:t>
            </a:r>
            <a:r>
              <a:rPr lang="en-ID" sz="3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ID" sz="3600" dirty="0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 chi square, T test  </a:t>
            </a:r>
            <a:r>
              <a:rPr lang="en-ID" sz="3600" dirty="0" err="1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Tabel</a:t>
            </a:r>
            <a:r>
              <a:rPr lang="en-ID" sz="3600" dirty="0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 1</a:t>
            </a:r>
            <a:endParaRPr lang="en-ID" sz="3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ID" sz="3600" dirty="0">
                <a:solidFill>
                  <a:schemeClr val="bg1">
                    <a:lumMod val="95000"/>
                  </a:schemeClr>
                </a:solidFill>
              </a:rPr>
              <a:t>Uji </a:t>
            </a:r>
            <a:r>
              <a:rPr lang="en-ID" sz="3600" dirty="0" err="1">
                <a:solidFill>
                  <a:schemeClr val="bg1">
                    <a:lumMod val="95000"/>
                  </a:schemeClr>
                </a:solidFill>
              </a:rPr>
              <a:t>regresi</a:t>
            </a:r>
            <a:r>
              <a:rPr lang="en-ID" sz="3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ID" sz="3600" dirty="0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ID" sz="3600" dirty="0" err="1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regresi</a:t>
            </a:r>
            <a:r>
              <a:rPr lang="en-ID" sz="3600" dirty="0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 logistic  </a:t>
            </a:r>
            <a:r>
              <a:rPr lang="en-ID" sz="3600" dirty="0" err="1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Tabel</a:t>
            </a:r>
            <a:r>
              <a:rPr lang="en-ID" sz="3600" dirty="0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 2 binary/multinomial</a:t>
            </a:r>
            <a:endParaRPr lang="en-ID" sz="3600" dirty="0">
              <a:solidFill>
                <a:schemeClr val="bg1">
                  <a:lumMod val="95000"/>
                </a:schemeClr>
              </a:solidFill>
            </a:endParaRPr>
          </a:p>
          <a:p>
            <a:pPr marL="457200" lvl="1" indent="0">
              <a:buNone/>
            </a:pPr>
            <a:endParaRPr lang="en-ID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888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B0A75-15EC-4D4C-A038-18B8D9C5F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918" y="1447800"/>
            <a:ext cx="7764164" cy="52617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ID" sz="4400" dirty="0"/>
          </a:p>
          <a:p>
            <a:pPr marL="0" indent="0" algn="ctr">
              <a:buNone/>
            </a:pPr>
            <a:r>
              <a:rPr lang="en-ID" sz="4400" b="1" dirty="0">
                <a:solidFill>
                  <a:srgbClr val="FFFF00"/>
                </a:solidFill>
              </a:rPr>
              <a:t>Draft </a:t>
            </a:r>
            <a:r>
              <a:rPr lang="en-ID" sz="4400" b="1" dirty="0" err="1">
                <a:solidFill>
                  <a:srgbClr val="FFFF00"/>
                </a:solidFill>
              </a:rPr>
              <a:t>manuskrip</a:t>
            </a:r>
            <a:r>
              <a:rPr lang="en-ID" sz="4400" b="1" dirty="0">
                <a:solidFill>
                  <a:srgbClr val="FFFF00"/>
                </a:solidFill>
              </a:rPr>
              <a:t> </a:t>
            </a:r>
            <a:r>
              <a:rPr lang="en-ID" sz="4400" b="1" dirty="0" err="1">
                <a:solidFill>
                  <a:srgbClr val="FFFF00"/>
                </a:solidFill>
              </a:rPr>
              <a:t>jadi</a:t>
            </a:r>
            <a:r>
              <a:rPr lang="en-ID" sz="4400" b="1" dirty="0">
                <a:solidFill>
                  <a:srgbClr val="FFFF00"/>
                </a:solidFill>
              </a:rPr>
              <a:t> </a:t>
            </a:r>
            <a:r>
              <a:rPr lang="en-ID" sz="4400" b="1" dirty="0" err="1">
                <a:solidFill>
                  <a:srgbClr val="FFFF00"/>
                </a:solidFill>
              </a:rPr>
              <a:t>deh</a:t>
            </a:r>
            <a:r>
              <a:rPr lang="en-ID" sz="4400" b="1" dirty="0">
                <a:solidFill>
                  <a:srgbClr val="FFFF00"/>
                </a:solidFill>
              </a:rPr>
              <a:t>!</a:t>
            </a:r>
          </a:p>
          <a:p>
            <a:pPr marL="0" indent="0" algn="ctr">
              <a:buNone/>
            </a:pPr>
            <a:endParaRPr lang="en-ID" sz="4400" dirty="0"/>
          </a:p>
          <a:p>
            <a:pPr marL="0" indent="0" algn="ctr">
              <a:buNone/>
            </a:pPr>
            <a:r>
              <a:rPr lang="en-ID" sz="4400" dirty="0" err="1"/>
              <a:t>Tinggal</a:t>
            </a:r>
            <a:r>
              <a:rPr lang="en-ID" sz="4400" dirty="0"/>
              <a:t> mengata2i</a:t>
            </a:r>
          </a:p>
        </p:txBody>
      </p:sp>
    </p:spTree>
    <p:extLst>
      <p:ext uri="{BB962C8B-B14F-4D97-AF65-F5344CB8AC3E}">
        <p14:creationId xmlns:p14="http://schemas.microsoft.com/office/powerpoint/2010/main" val="26220213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593E-9BA3-D022-DE22-913AAC2A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608" y="332656"/>
            <a:ext cx="7675872" cy="1143000"/>
          </a:xfrm>
        </p:spPr>
        <p:txBody>
          <a:bodyPr>
            <a:noAutofit/>
          </a:bodyPr>
          <a:lstStyle/>
          <a:p>
            <a:pPr algn="l"/>
            <a:r>
              <a:rPr lang="en-ID" sz="3200" i="0" u="none" strike="noStrike" baseline="0" dirty="0">
                <a:solidFill>
                  <a:srgbClr val="FFFF00"/>
                </a:solidFill>
                <a:latin typeface="MyriadPro-Regular"/>
              </a:rPr>
              <a:t>Exclusive breastfeeding among Indonesian </a:t>
            </a:r>
            <a:r>
              <a:rPr lang="en-US" sz="3200" i="0" u="none" strike="noStrike" baseline="0" dirty="0">
                <a:solidFill>
                  <a:srgbClr val="FFFF00"/>
                </a:solidFill>
                <a:latin typeface="MyriadPro-Regular"/>
              </a:rPr>
              <a:t>working mothers: does early initiation </a:t>
            </a:r>
            <a:r>
              <a:rPr lang="en-ID" sz="3200" i="0" u="none" strike="noStrike" baseline="0" dirty="0">
                <a:solidFill>
                  <a:srgbClr val="FFFF00"/>
                </a:solidFill>
                <a:latin typeface="MyriadPro-Regular"/>
              </a:rPr>
              <a:t>of breastfeeding matter?</a:t>
            </a:r>
            <a:endParaRPr lang="en-ID" sz="7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55CC9-433E-FDDF-492C-D2A1F33AE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6" y="2348880"/>
            <a:ext cx="7272808" cy="3843692"/>
          </a:xfrm>
        </p:spPr>
        <p:txBody>
          <a:bodyPr>
            <a:normAutofit/>
          </a:bodyPr>
          <a:lstStyle/>
          <a:p>
            <a:r>
              <a:rPr lang="en-ID" dirty="0" err="1"/>
              <a:t>Sumber</a:t>
            </a:r>
            <a:r>
              <a:rPr lang="en-ID" dirty="0"/>
              <a:t>: </a:t>
            </a:r>
            <a:r>
              <a:rPr lang="en-ID" sz="20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https://bmcpublichealth.biomedcentral.com/articles/10.1186/s12889-024-18619-2#:~:text=Early%20initiation%20of%20breastfeeding%20(EIBF,of%20exclusive%20breastfeeding%20(EBF</a:t>
            </a:r>
            <a:r>
              <a:rPr lang="en-ID" sz="2000" dirty="0">
                <a:solidFill>
                  <a:srgbClr val="FFFF00"/>
                </a:solidFill>
              </a:rPr>
              <a:t>).</a:t>
            </a:r>
          </a:p>
          <a:p>
            <a:r>
              <a:rPr lang="en-ID" dirty="0" err="1"/>
              <a:t>Terbit</a:t>
            </a:r>
            <a:r>
              <a:rPr lang="en-ID" dirty="0"/>
              <a:t> di BMC Public Health, publisher Springer</a:t>
            </a:r>
            <a:r>
              <a:rPr lang="en-ID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Terindeks</a:t>
            </a:r>
            <a:r>
              <a:rPr lang="en-ID" dirty="0"/>
              <a:t> Scopus, Q1</a:t>
            </a:r>
          </a:p>
          <a:p>
            <a:pPr algn="l"/>
            <a:r>
              <a:rPr lang="en-ID" dirty="0" err="1">
                <a:latin typeface="+mn-lt"/>
              </a:rPr>
              <a:t>Tujuan</a:t>
            </a:r>
            <a:r>
              <a:rPr lang="en-ID" dirty="0">
                <a:latin typeface="+mn-lt"/>
              </a:rPr>
              <a:t>: </a:t>
            </a:r>
            <a:r>
              <a:rPr lang="en-US" b="0" i="0" u="none" strike="noStrike" baseline="0" dirty="0">
                <a:latin typeface="+mn-lt"/>
              </a:rPr>
              <a:t>The study analyzed the role of EIBF on EBF among Indonesian working mothers.</a:t>
            </a:r>
            <a:endParaRPr lang="en-ID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72387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D90CE-E448-45E5-ACE2-B8E83B12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0648"/>
            <a:ext cx="7772398" cy="1143000"/>
          </a:xfrm>
        </p:spPr>
        <p:txBody>
          <a:bodyPr>
            <a:normAutofit fontScale="90000"/>
          </a:bodyPr>
          <a:lstStyle/>
          <a:p>
            <a:r>
              <a:rPr lang="en-ID" sz="3600" i="0" u="none" strike="noStrike" baseline="0" dirty="0">
                <a:solidFill>
                  <a:srgbClr val="FFFF00"/>
                </a:solidFill>
                <a:latin typeface="MyriadPro-Regular"/>
              </a:rPr>
              <a:t>Exclusive breastfeeding among Indonesian </a:t>
            </a:r>
            <a:r>
              <a:rPr lang="en-US" sz="3600" i="0" u="none" strike="noStrike" baseline="0" dirty="0">
                <a:solidFill>
                  <a:srgbClr val="FFFF00"/>
                </a:solidFill>
                <a:latin typeface="MyriadPro-Regular"/>
              </a:rPr>
              <a:t>working mothers: does early initiation </a:t>
            </a:r>
            <a:r>
              <a:rPr lang="en-ID" sz="3600" i="0" u="none" strike="noStrike" baseline="0" dirty="0">
                <a:solidFill>
                  <a:srgbClr val="FFFF00"/>
                </a:solidFill>
                <a:latin typeface="MyriadPro-Regular"/>
              </a:rPr>
              <a:t>of breastfeeding matter?</a:t>
            </a:r>
            <a:r>
              <a:rPr lang="en-ID" sz="3600" i="0" u="none" strike="noStrike" baseline="0" dirty="0">
                <a:latin typeface="+mj-lt"/>
              </a:rPr>
              <a:t>(2)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9BE8F-8E96-4C30-A808-56EAC4C09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752600"/>
            <a:ext cx="5544616" cy="4953000"/>
          </a:xfrm>
        </p:spPr>
        <p:txBody>
          <a:bodyPr>
            <a:noAutofit/>
          </a:bodyPr>
          <a:lstStyle/>
          <a:p>
            <a:r>
              <a:rPr lang="en-ID" sz="2800" dirty="0" err="1">
                <a:latin typeface="+mn-lt"/>
              </a:rPr>
              <a:t>Sumber</a:t>
            </a:r>
            <a:r>
              <a:rPr lang="en-ID" sz="2800" dirty="0">
                <a:latin typeface="+mn-lt"/>
              </a:rPr>
              <a:t> data </a:t>
            </a:r>
            <a:r>
              <a:rPr lang="en-ID" sz="280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GB" sz="2800" b="0" i="0" u="none" strike="noStrike" baseline="0" dirty="0">
                <a:latin typeface="+mn-lt"/>
              </a:rPr>
              <a:t>SSGI 2021</a:t>
            </a:r>
          </a:p>
          <a:p>
            <a:pPr algn="l"/>
            <a:r>
              <a:rPr lang="en-GB" dirty="0">
                <a:latin typeface="+mn-lt"/>
                <a:sym typeface="Wingdings" panose="05000000000000000000" pitchFamily="2" charset="2"/>
              </a:rPr>
              <a:t>Unit </a:t>
            </a:r>
            <a:r>
              <a:rPr lang="en-GB" dirty="0" err="1">
                <a:latin typeface="+mn-lt"/>
                <a:sym typeface="Wingdings" panose="05000000000000000000" pitchFamily="2" charset="2"/>
              </a:rPr>
              <a:t>analisis</a:t>
            </a:r>
            <a:r>
              <a:rPr lang="en-GB" dirty="0">
                <a:latin typeface="+mn-lt"/>
                <a:sym typeface="Wingdings" panose="05000000000000000000" pitchFamily="2" charset="2"/>
              </a:rPr>
              <a:t>  </a:t>
            </a:r>
            <a:r>
              <a:rPr lang="en-GB" b="0" i="0" u="none" strike="noStrike" baseline="0" dirty="0">
                <a:latin typeface="+mn-lt"/>
              </a:rPr>
              <a:t>working mothers</a:t>
            </a:r>
            <a:r>
              <a:rPr lang="en-GB" b="0" i="0" u="none" strike="noStrike" baseline="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ID" b="0" i="0" u="none" strike="noStrike" baseline="0" dirty="0">
                <a:latin typeface="+mn-lt"/>
              </a:rPr>
              <a:t>4,003 respondents</a:t>
            </a:r>
          </a:p>
          <a:p>
            <a:pPr algn="l"/>
            <a:r>
              <a:rPr lang="en-ID" dirty="0" err="1">
                <a:latin typeface="+mn-lt"/>
              </a:rPr>
              <a:t>Variabel</a:t>
            </a:r>
            <a:r>
              <a:rPr lang="en-ID" dirty="0">
                <a:latin typeface="+mn-lt"/>
              </a:rPr>
              <a:t>: EBF (outcome), EIBF (exposure), Control (</a:t>
            </a:r>
            <a:r>
              <a:rPr lang="en-US" b="0" i="0" u="none" strike="noStrike" baseline="0" dirty="0">
                <a:latin typeface="MyriadPro-Light"/>
              </a:rPr>
              <a:t>residence, maternal age, marital, education, prenatal classes, wealth, infant age, sex, and birth weight)</a:t>
            </a:r>
            <a:endParaRPr lang="en-ID" dirty="0">
              <a:latin typeface="+mn-lt"/>
            </a:endParaRPr>
          </a:p>
          <a:p>
            <a:pPr algn="l"/>
            <a:r>
              <a:rPr lang="en-ID" dirty="0" err="1">
                <a:latin typeface="+mn-lt"/>
              </a:rPr>
              <a:t>Analisis</a:t>
            </a:r>
            <a:r>
              <a:rPr lang="en-ID" dirty="0">
                <a:latin typeface="+mn-lt"/>
              </a:rPr>
              <a:t>:</a:t>
            </a:r>
          </a:p>
          <a:p>
            <a:pPr lvl="2"/>
            <a:r>
              <a:rPr lang="en-ID" sz="2800" dirty="0">
                <a:latin typeface="+mn-lt"/>
                <a:sym typeface="Wingdings" panose="05000000000000000000" pitchFamily="2" charset="2"/>
              </a:rPr>
              <a:t>bivariate (chi square)</a:t>
            </a:r>
          </a:p>
          <a:p>
            <a:pPr lvl="2"/>
            <a:r>
              <a:rPr lang="en-ID" sz="2800" dirty="0">
                <a:latin typeface="+mn-lt"/>
                <a:sym typeface="Wingdings" panose="05000000000000000000" pitchFamily="2" charset="2"/>
              </a:rPr>
              <a:t>multivariate (</a:t>
            </a:r>
            <a:r>
              <a:rPr lang="en-ID" sz="2800" b="0" i="0" u="none" strike="noStrike" baseline="0" dirty="0">
                <a:latin typeface="+mn-lt"/>
              </a:rPr>
              <a:t>binary logistic regression)</a:t>
            </a:r>
            <a:endParaRPr lang="en-ID" sz="28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420514-C28E-47AC-0E4D-16303F862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16832"/>
            <a:ext cx="3171463" cy="410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860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78B1C5-48C9-D698-33D6-1441BD4E2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6809"/>
            <a:ext cx="6114330" cy="682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14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688CAC-9F12-5A98-1179-7CA8F2F5F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909" y="-19322"/>
            <a:ext cx="6667595" cy="68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100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593E-9BA3-D022-DE22-913AAC2A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608" y="332656"/>
            <a:ext cx="6710784" cy="1143000"/>
          </a:xfrm>
        </p:spPr>
        <p:txBody>
          <a:bodyPr>
            <a:noAutofit/>
          </a:bodyPr>
          <a:lstStyle/>
          <a:p>
            <a:pPr algn="l"/>
            <a:br>
              <a:rPr lang="en-ID" sz="3200" b="0" i="0" u="none" strike="noStrike" baseline="0" dirty="0">
                <a:solidFill>
                  <a:srgbClr val="FFFF00"/>
                </a:solidFill>
                <a:latin typeface="+mj-lt"/>
              </a:rPr>
            </a:br>
            <a:r>
              <a:rPr lang="en-US" sz="3200" b="1" i="0" u="none" strike="noStrike" baseline="0" dirty="0">
                <a:solidFill>
                  <a:srgbClr val="FFFF00"/>
                </a:solidFill>
                <a:latin typeface="+mj-lt"/>
              </a:rPr>
              <a:t>Stunting Among Wealthy Indonesian Families: A Cross-Sectional Study of Children Under the Age of Two </a:t>
            </a:r>
            <a:endParaRPr lang="en-ID" sz="32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55CC9-433E-FDDF-492C-D2A1F33AE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6" y="2492896"/>
            <a:ext cx="7272808" cy="3699676"/>
          </a:xfrm>
        </p:spPr>
        <p:txBody>
          <a:bodyPr>
            <a:normAutofit/>
          </a:bodyPr>
          <a:lstStyle/>
          <a:p>
            <a:r>
              <a:rPr lang="en-ID" dirty="0" err="1"/>
              <a:t>Sumber</a:t>
            </a:r>
            <a:r>
              <a:rPr lang="en-ID" dirty="0"/>
              <a:t>: </a:t>
            </a:r>
            <a:r>
              <a:rPr lang="en-ID" sz="20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https://so03.tci-thaijo.org/index.php/jpss/article/view/269699</a:t>
            </a:r>
            <a:endParaRPr lang="en-ID" sz="2000" dirty="0">
              <a:solidFill>
                <a:srgbClr val="FFFF00"/>
              </a:solidFill>
            </a:endParaRPr>
          </a:p>
          <a:p>
            <a:r>
              <a:rPr lang="en-ID" dirty="0" err="1"/>
              <a:t>Terbit</a:t>
            </a:r>
            <a:r>
              <a:rPr lang="en-ID" dirty="0"/>
              <a:t> di Journal of Population and Social Sciences, publisher Mahidol</a:t>
            </a:r>
            <a:r>
              <a:rPr lang="en-ID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Terindeks</a:t>
            </a:r>
            <a:r>
              <a:rPr lang="en-ID" dirty="0"/>
              <a:t> Scopus, Q2</a:t>
            </a:r>
          </a:p>
          <a:p>
            <a:pPr algn="l"/>
            <a:r>
              <a:rPr lang="en-ID" dirty="0" err="1">
                <a:latin typeface="+mn-lt"/>
              </a:rPr>
              <a:t>Tujuan</a:t>
            </a:r>
            <a:r>
              <a:rPr lang="en-ID" dirty="0">
                <a:latin typeface="+mn-lt"/>
              </a:rPr>
              <a:t>: t</a:t>
            </a:r>
            <a:r>
              <a:rPr lang="en-US" b="0" i="0" u="none" strike="noStrike" baseline="0" dirty="0">
                <a:latin typeface="+mn-lt"/>
              </a:rPr>
              <a:t>o analyze factors related to stunting among wealthy families</a:t>
            </a:r>
            <a:r>
              <a:rPr lang="en-ID" b="0" i="0" u="none" strike="noStrike" baseline="0" dirty="0">
                <a:latin typeface="+mn-lt"/>
              </a:rPr>
              <a:t>.</a:t>
            </a:r>
            <a:endParaRPr lang="en-ID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69267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D90CE-E448-45E5-ACE2-B8E83B12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260648"/>
            <a:ext cx="7109790" cy="1143000"/>
          </a:xfrm>
        </p:spPr>
        <p:txBody>
          <a:bodyPr>
            <a:normAutofit fontScale="90000"/>
          </a:bodyPr>
          <a:lstStyle/>
          <a:p>
            <a:r>
              <a:rPr lang="en-US" sz="3600" b="1" i="0" u="none" strike="noStrike" baseline="0" dirty="0">
                <a:solidFill>
                  <a:srgbClr val="FFFF00"/>
                </a:solidFill>
                <a:latin typeface="+mj-lt"/>
              </a:rPr>
              <a:t>Stunting Among Wealthy Indonesian Families: A Cross-Sectional Study of Children Under the Age of Two </a:t>
            </a:r>
            <a:r>
              <a:rPr lang="en-ID" sz="3600" i="0" u="none" strike="noStrike" baseline="0" dirty="0">
                <a:latin typeface="+mj-lt"/>
              </a:rPr>
              <a:t>(2)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9BE8F-8E96-4C30-A808-56EAC4C09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856" y="1752600"/>
            <a:ext cx="5688632" cy="4953000"/>
          </a:xfrm>
        </p:spPr>
        <p:txBody>
          <a:bodyPr>
            <a:normAutofit fontScale="92500" lnSpcReduction="10000"/>
          </a:bodyPr>
          <a:lstStyle/>
          <a:p>
            <a:r>
              <a:rPr lang="en-ID" sz="2400" dirty="0" err="1">
                <a:latin typeface="+mn-lt"/>
              </a:rPr>
              <a:t>Metode</a:t>
            </a:r>
            <a:r>
              <a:rPr lang="en-ID" sz="2400" dirty="0">
                <a:latin typeface="+mn-lt"/>
              </a:rPr>
              <a:t>:</a:t>
            </a:r>
          </a:p>
          <a:p>
            <a:pPr lvl="1"/>
            <a:r>
              <a:rPr lang="en-ID" dirty="0" err="1">
                <a:latin typeface="+mn-lt"/>
              </a:rPr>
              <a:t>Sumber</a:t>
            </a:r>
            <a:r>
              <a:rPr lang="en-ID" dirty="0">
                <a:latin typeface="+mn-lt"/>
              </a:rPr>
              <a:t> data </a:t>
            </a:r>
            <a:r>
              <a:rPr lang="en-ID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GB" b="0" i="0" u="none" strike="noStrike" baseline="0" dirty="0">
                <a:latin typeface="+mn-lt"/>
              </a:rPr>
              <a:t>SSGI 2021</a:t>
            </a:r>
          </a:p>
          <a:p>
            <a:pPr algn="l"/>
            <a:r>
              <a:rPr lang="en-GB" sz="2400" dirty="0">
                <a:latin typeface="+mn-lt"/>
                <a:sym typeface="Wingdings" panose="05000000000000000000" pitchFamily="2" charset="2"/>
              </a:rPr>
              <a:t>Unit </a:t>
            </a:r>
            <a:r>
              <a:rPr lang="en-GB" sz="2400" dirty="0" err="1">
                <a:latin typeface="+mn-lt"/>
                <a:sym typeface="Wingdings" panose="05000000000000000000" pitchFamily="2" charset="2"/>
              </a:rPr>
              <a:t>analisis</a:t>
            </a:r>
            <a:r>
              <a:rPr lang="en-GB" sz="2400" dirty="0">
                <a:latin typeface="+mn-lt"/>
                <a:sym typeface="Wingdings" panose="05000000000000000000" pitchFamily="2" charset="2"/>
              </a:rPr>
              <a:t>  </a:t>
            </a:r>
            <a:r>
              <a:rPr lang="en-GB" sz="2400" b="0" i="0" u="none" strike="noStrike" baseline="0" dirty="0" err="1">
                <a:latin typeface="+mn-lt"/>
              </a:rPr>
              <a:t>Baduta</a:t>
            </a:r>
            <a:r>
              <a:rPr lang="en-GB" sz="2400" b="0" i="0" u="none" strike="noStrike" baseline="0" dirty="0">
                <a:latin typeface="+mn-lt"/>
              </a:rPr>
              <a:t> </a:t>
            </a:r>
            <a:r>
              <a:rPr lang="en-GB" sz="2400" b="0" i="0" u="none" strike="noStrike" baseline="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ID" sz="2400" b="0" i="0" u="none" strike="noStrike" baseline="0" dirty="0">
                <a:latin typeface="+mn-lt"/>
              </a:rPr>
              <a:t> 23,957 respondents</a:t>
            </a:r>
          </a:p>
          <a:p>
            <a:pPr algn="l"/>
            <a:r>
              <a:rPr lang="en-ID" dirty="0" err="1">
                <a:latin typeface="+mn-lt"/>
              </a:rPr>
              <a:t>Variabel</a:t>
            </a:r>
            <a:r>
              <a:rPr lang="en-ID" dirty="0">
                <a:latin typeface="+mn-lt"/>
              </a:rPr>
              <a:t>: Stunting (dependent), independent (</a:t>
            </a:r>
            <a:r>
              <a:rPr lang="en-US" b="0" i="0" u="none" strike="noStrike" baseline="0" dirty="0">
                <a:latin typeface="+mn-lt"/>
              </a:rPr>
              <a:t>residence, maternal age, marital, education, employment, children's age, gender, and early initiation breastfeeding</a:t>
            </a:r>
            <a:r>
              <a:rPr lang="en-GB" b="0" i="0" u="none" strike="noStrike" baseline="0" dirty="0">
                <a:latin typeface="+mn-lt"/>
              </a:rPr>
              <a:t>)</a:t>
            </a:r>
            <a:endParaRPr lang="en-ID" b="0" i="0" u="none" strike="noStrike" baseline="0" dirty="0">
              <a:latin typeface="+mn-lt"/>
            </a:endParaRPr>
          </a:p>
          <a:p>
            <a:pPr lvl="1"/>
            <a:r>
              <a:rPr lang="en-ID" dirty="0" err="1">
                <a:latin typeface="+mn-lt"/>
              </a:rPr>
              <a:t>Analisis</a:t>
            </a:r>
            <a:r>
              <a:rPr lang="en-ID" dirty="0">
                <a:latin typeface="+mn-lt"/>
              </a:rPr>
              <a:t>:</a:t>
            </a:r>
          </a:p>
          <a:p>
            <a:pPr lvl="2"/>
            <a:r>
              <a:rPr lang="en-ID" sz="2400" dirty="0">
                <a:latin typeface="+mn-lt"/>
                <a:sym typeface="Wingdings" panose="05000000000000000000" pitchFamily="2" charset="2"/>
              </a:rPr>
              <a:t>bivariate (chi square)</a:t>
            </a:r>
          </a:p>
          <a:p>
            <a:pPr lvl="2"/>
            <a:r>
              <a:rPr lang="en-ID" sz="2400" dirty="0">
                <a:latin typeface="+mn-lt"/>
                <a:sym typeface="Wingdings" panose="05000000000000000000" pitchFamily="2" charset="2"/>
              </a:rPr>
              <a:t>multivariate (</a:t>
            </a:r>
            <a:r>
              <a:rPr lang="en-ID" sz="2400" b="0" i="0" u="none" strike="noStrike" baseline="0" dirty="0">
                <a:latin typeface="+mn-lt"/>
              </a:rPr>
              <a:t>binary logistic regression)</a:t>
            </a:r>
            <a:endParaRPr lang="en-ID" sz="24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2AECF8-1054-3A74-30EE-EE17EC1FE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21693"/>
            <a:ext cx="3009418" cy="37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54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96D360-2096-7F13-7778-898D2CFF1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0"/>
            <a:ext cx="7351637" cy="687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958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44B5EC-12A1-97F8-E8C0-338893805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5" y="0"/>
            <a:ext cx="9103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852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74D2B-19C6-4FDB-9136-C0A88E5FD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57200"/>
            <a:ext cx="6974158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FFFF00"/>
                </a:solidFill>
                <a:latin typeface="URWPalladioL-Bold"/>
              </a:rPr>
              <a:t>Policy to Decrease Low Birth Weight in Indonesia: Who Should </a:t>
            </a:r>
            <a:r>
              <a:rPr lang="en-ID" sz="3200" b="1" i="0" u="none" strike="noStrike" baseline="0" dirty="0">
                <a:solidFill>
                  <a:srgbClr val="FFFF00"/>
                </a:solidFill>
                <a:latin typeface="URWPalladioL-Bold"/>
              </a:rPr>
              <a:t>Be the Target?</a:t>
            </a:r>
            <a:endParaRPr lang="en-ID" sz="4400" dirty="0">
              <a:solidFill>
                <a:srgbClr val="FFFF00"/>
              </a:solidFill>
              <a:effectLst/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7C82A-A545-420B-9EA1-E6DA7DD07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905000"/>
            <a:ext cx="5472608" cy="4800600"/>
          </a:xfrm>
        </p:spPr>
        <p:txBody>
          <a:bodyPr/>
          <a:lstStyle/>
          <a:p>
            <a:r>
              <a:rPr lang="en-ID" dirty="0" err="1"/>
              <a:t>Sumber</a:t>
            </a:r>
            <a:r>
              <a:rPr lang="en-ID" dirty="0"/>
              <a:t>: </a:t>
            </a:r>
            <a:r>
              <a:rPr lang="en-ID" sz="2000" dirty="0"/>
              <a:t>https://www.ncbi.nlm.nih.gov/pmc/articles/PMC9862158/#:~:text=The%20study%20concluded%20that%20policymakers,decrease%20LBW%20cases%20in%20Indonesia.</a:t>
            </a:r>
          </a:p>
          <a:p>
            <a:r>
              <a:rPr lang="en-ID" dirty="0" err="1"/>
              <a:t>Terbit</a:t>
            </a:r>
            <a:r>
              <a:rPr lang="en-ID" dirty="0"/>
              <a:t> di Nutrient, publisher MDPI </a:t>
            </a:r>
            <a:r>
              <a:rPr lang="en-ID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Terindeks</a:t>
            </a:r>
            <a:r>
              <a:rPr lang="en-ID" dirty="0"/>
              <a:t> Scopus, Q1</a:t>
            </a:r>
          </a:p>
          <a:p>
            <a:pPr algn="l"/>
            <a:r>
              <a:rPr lang="en-ID" dirty="0" err="1">
                <a:latin typeface="+mj-lt"/>
              </a:rPr>
              <a:t>Tujuan</a:t>
            </a:r>
            <a:r>
              <a:rPr lang="en-ID" dirty="0">
                <a:latin typeface="+mj-lt"/>
              </a:rPr>
              <a:t>: </a:t>
            </a:r>
            <a:r>
              <a:rPr lang="en-US" b="0" i="0" u="none" strike="noStrike" baseline="0" dirty="0">
                <a:latin typeface="+mn-lt"/>
              </a:rPr>
              <a:t>to analyze the target of the policy to decrease low birth weight</a:t>
            </a:r>
            <a:endParaRPr lang="en-ID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E7DABB-6089-5FBF-D301-75081FB5A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05000"/>
            <a:ext cx="3240911" cy="42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358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D90CE-E448-45E5-ACE2-B8E83B12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300835"/>
            <a:ext cx="7037782" cy="1143000"/>
          </a:xfrm>
        </p:spPr>
        <p:txBody>
          <a:bodyPr>
            <a:normAutofit fontScale="90000"/>
          </a:bodyPr>
          <a:lstStyle/>
          <a:p>
            <a:r>
              <a:rPr lang="en-US" sz="3600" b="1" i="0" u="none" strike="noStrike" baseline="0" dirty="0">
                <a:solidFill>
                  <a:srgbClr val="FFFF00"/>
                </a:solidFill>
                <a:latin typeface="URWPalladioL-Bold"/>
              </a:rPr>
              <a:t>Policy to Decrease Low Birth Weight in Indonesia: Who Should </a:t>
            </a:r>
            <a:r>
              <a:rPr lang="en-ID" sz="3600" b="1" i="0" u="none" strike="noStrike" baseline="0" dirty="0">
                <a:solidFill>
                  <a:srgbClr val="FFFF00"/>
                </a:solidFill>
                <a:latin typeface="URWPalladioL-Bold"/>
              </a:rPr>
              <a:t>Be the Target?</a:t>
            </a:r>
            <a:r>
              <a:rPr lang="en-ID" sz="3600" i="0" u="none" strike="noStrike" baseline="0" dirty="0">
                <a:latin typeface="+mj-lt"/>
              </a:rPr>
              <a:t>(2)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9BE8F-8E96-4C30-A808-56EAC4C09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52600"/>
            <a:ext cx="7764164" cy="4953000"/>
          </a:xfrm>
        </p:spPr>
        <p:txBody>
          <a:bodyPr>
            <a:normAutofit lnSpcReduction="10000"/>
          </a:bodyPr>
          <a:lstStyle/>
          <a:p>
            <a:r>
              <a:rPr lang="en-ID" sz="2400" dirty="0" err="1">
                <a:latin typeface="+mn-lt"/>
              </a:rPr>
              <a:t>Metode</a:t>
            </a:r>
            <a:r>
              <a:rPr lang="en-ID" sz="2400" dirty="0">
                <a:latin typeface="+mn-lt"/>
              </a:rPr>
              <a:t>:</a:t>
            </a:r>
          </a:p>
          <a:p>
            <a:pPr lvl="1"/>
            <a:r>
              <a:rPr lang="en-ID" dirty="0" err="1">
                <a:latin typeface="+mn-lt"/>
              </a:rPr>
              <a:t>Sumber</a:t>
            </a:r>
            <a:r>
              <a:rPr lang="en-ID" dirty="0">
                <a:latin typeface="+mn-lt"/>
              </a:rPr>
              <a:t> data </a:t>
            </a:r>
            <a:r>
              <a:rPr lang="en-ID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GB" b="0" i="0" u="none" strike="noStrike" baseline="0" dirty="0">
                <a:latin typeface="+mn-lt"/>
              </a:rPr>
              <a:t>IDHS 2017</a:t>
            </a:r>
          </a:p>
          <a:p>
            <a:pPr algn="l"/>
            <a:r>
              <a:rPr lang="en-GB" dirty="0">
                <a:latin typeface="+mn-lt"/>
                <a:sym typeface="Wingdings" panose="05000000000000000000" pitchFamily="2" charset="2"/>
              </a:rPr>
              <a:t>Unit </a:t>
            </a:r>
            <a:r>
              <a:rPr lang="en-GB" dirty="0" err="1">
                <a:latin typeface="+mn-lt"/>
                <a:sym typeface="Wingdings" panose="05000000000000000000" pitchFamily="2" charset="2"/>
              </a:rPr>
              <a:t>analisis</a:t>
            </a:r>
            <a:r>
              <a:rPr lang="en-GB" dirty="0">
                <a:latin typeface="+mn-lt"/>
                <a:sym typeface="Wingdings" panose="05000000000000000000" pitchFamily="2" charset="2"/>
              </a:rPr>
              <a:t>  </a:t>
            </a:r>
            <a:r>
              <a:rPr lang="en-GB" dirty="0" err="1">
                <a:latin typeface="+mn-lt"/>
                <a:sym typeface="Wingdings" panose="05000000000000000000" pitchFamily="2" charset="2"/>
              </a:rPr>
              <a:t>balita</a:t>
            </a:r>
            <a:r>
              <a:rPr lang="en-GB" dirty="0">
                <a:latin typeface="+mn-lt"/>
                <a:sym typeface="Wingdings" panose="05000000000000000000" pitchFamily="2" charset="2"/>
              </a:rPr>
              <a:t>  </a:t>
            </a:r>
            <a:r>
              <a:rPr lang="en-GB" dirty="0" err="1">
                <a:latin typeface="+mn-lt"/>
                <a:sym typeface="Wingdings" panose="05000000000000000000" pitchFamily="2" charset="2"/>
              </a:rPr>
              <a:t>ibu</a:t>
            </a:r>
            <a:r>
              <a:rPr lang="en-GB" dirty="0">
                <a:latin typeface="+mn-lt"/>
                <a:sym typeface="Wingdings" panose="05000000000000000000" pitchFamily="2" charset="2"/>
              </a:rPr>
              <a:t> </a:t>
            </a:r>
            <a:r>
              <a:rPr lang="en-GB" dirty="0" err="1">
                <a:latin typeface="+mn-lt"/>
                <a:sym typeface="Wingdings" panose="05000000000000000000" pitchFamily="2" charset="2"/>
              </a:rPr>
              <a:t>sbg</a:t>
            </a:r>
            <a:r>
              <a:rPr lang="en-GB" dirty="0">
                <a:latin typeface="+mn-lt"/>
                <a:sym typeface="Wingdings" panose="05000000000000000000" pitchFamily="2" charset="2"/>
              </a:rPr>
              <a:t> </a:t>
            </a:r>
            <a:r>
              <a:rPr lang="en-GB" dirty="0" err="1">
                <a:latin typeface="+mn-lt"/>
                <a:sym typeface="Wingdings" panose="05000000000000000000" pitchFamily="2" charset="2"/>
              </a:rPr>
              <a:t>responden</a:t>
            </a:r>
            <a:r>
              <a:rPr lang="en-GB" b="0" i="0" u="none" strike="noStrike" baseline="0" dirty="0">
                <a:latin typeface="+mn-lt"/>
              </a:rPr>
              <a:t> </a:t>
            </a:r>
            <a:r>
              <a:rPr lang="en-GB" b="0" i="0" u="none" strike="noStrike" baseline="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ID" b="0" i="0" u="none" strike="noStrike" baseline="0" dirty="0">
                <a:latin typeface="+mn-lt"/>
              </a:rPr>
              <a:t>17,848 respondents</a:t>
            </a:r>
          </a:p>
          <a:p>
            <a:pPr algn="l"/>
            <a:r>
              <a:rPr lang="en-ID" dirty="0" err="1">
                <a:latin typeface="+mn-lt"/>
              </a:rPr>
              <a:t>Variabel</a:t>
            </a:r>
            <a:r>
              <a:rPr lang="en-ID" dirty="0">
                <a:latin typeface="+mn-lt"/>
              </a:rPr>
              <a:t>: LBW (dependent), independent (</a:t>
            </a:r>
            <a:r>
              <a:rPr lang="en-US" b="0" i="0" u="none" strike="noStrike" baseline="0" dirty="0">
                <a:latin typeface="+mn-lt"/>
              </a:rPr>
              <a:t>the type of residence, age group, marital status, education level, employment status, parity, and wealth status</a:t>
            </a:r>
            <a:r>
              <a:rPr lang="en-GB" b="0" i="0" u="none" strike="noStrike" baseline="0" dirty="0">
                <a:latin typeface="+mn-lt"/>
              </a:rPr>
              <a:t>)</a:t>
            </a:r>
            <a:endParaRPr lang="en-ID" b="0" i="0" u="none" strike="noStrike" baseline="0" dirty="0">
              <a:latin typeface="+mn-lt"/>
            </a:endParaRPr>
          </a:p>
          <a:p>
            <a:pPr lvl="1"/>
            <a:r>
              <a:rPr lang="en-ID" sz="2800" dirty="0" err="1">
                <a:latin typeface="+mn-lt"/>
              </a:rPr>
              <a:t>Analisis</a:t>
            </a:r>
            <a:r>
              <a:rPr lang="en-ID" sz="2800" dirty="0">
                <a:latin typeface="+mn-lt"/>
              </a:rPr>
              <a:t>:</a:t>
            </a:r>
          </a:p>
          <a:p>
            <a:pPr lvl="2"/>
            <a:r>
              <a:rPr lang="en-ID" sz="2400" dirty="0">
                <a:latin typeface="+mn-lt"/>
                <a:sym typeface="Wingdings" panose="05000000000000000000" pitchFamily="2" charset="2"/>
              </a:rPr>
              <a:t>bivariate (chi square)</a:t>
            </a:r>
          </a:p>
          <a:p>
            <a:pPr lvl="2"/>
            <a:r>
              <a:rPr lang="en-ID" sz="2400" dirty="0">
                <a:latin typeface="+mn-lt"/>
                <a:sym typeface="Wingdings" panose="05000000000000000000" pitchFamily="2" charset="2"/>
              </a:rPr>
              <a:t>multivariate (</a:t>
            </a:r>
            <a:r>
              <a:rPr lang="en-ID" sz="2400" b="0" i="0" u="none" strike="noStrike" baseline="0" dirty="0">
                <a:latin typeface="+mn-lt"/>
              </a:rPr>
              <a:t>binary logistic regression)</a:t>
            </a:r>
            <a:endParaRPr lang="en-ID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8995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585FF6-FC79-5C51-A395-4425F704D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513" y="7222"/>
            <a:ext cx="6466935" cy="685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794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68945-5BD1-F022-FFFF-44096DFCD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-8250"/>
            <a:ext cx="7368875" cy="687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188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4D01C-37A3-4882-82C3-4FEBF3DA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362200"/>
            <a:ext cx="8229598" cy="1143000"/>
          </a:xfrm>
        </p:spPr>
        <p:txBody>
          <a:bodyPr>
            <a:noAutofit/>
          </a:bodyPr>
          <a:lstStyle/>
          <a:p>
            <a:pPr algn="ctr"/>
            <a:r>
              <a:rPr lang="en-ID" sz="4400" dirty="0" err="1"/>
              <a:t>Semoga</a:t>
            </a:r>
            <a:r>
              <a:rPr lang="en-ID" sz="4400" dirty="0"/>
              <a:t> </a:t>
            </a:r>
            <a:r>
              <a:rPr lang="en-ID" sz="4400" dirty="0" err="1"/>
              <a:t>bisa</a:t>
            </a:r>
            <a:r>
              <a:rPr lang="en-ID" sz="4400" dirty="0"/>
              <a:t> </a:t>
            </a:r>
            <a:r>
              <a:rPr lang="en-ID" sz="4400" dirty="0" err="1"/>
              <a:t>dipahami</a:t>
            </a:r>
            <a:r>
              <a:rPr lang="en-ID" sz="4400" dirty="0"/>
              <a:t>.</a:t>
            </a:r>
            <a:br>
              <a:rPr lang="en-ID" sz="4400" dirty="0"/>
            </a:br>
            <a:br>
              <a:rPr lang="en-ID" sz="4400" dirty="0"/>
            </a:br>
            <a:r>
              <a:rPr lang="en-ID" sz="4400" dirty="0"/>
              <a:t>Mari </a:t>
            </a:r>
            <a:r>
              <a:rPr lang="en-ID" sz="4400" dirty="0" err="1"/>
              <a:t>kita</a:t>
            </a:r>
            <a:r>
              <a:rPr lang="en-ID" sz="4400" dirty="0"/>
              <a:t> </a:t>
            </a:r>
            <a:r>
              <a:rPr lang="en-ID" sz="4400" dirty="0" err="1"/>
              <a:t>diskusikan</a:t>
            </a:r>
            <a:endParaRPr lang="en-ID" sz="4400" dirty="0"/>
          </a:p>
        </p:txBody>
      </p:sp>
    </p:spTree>
    <p:extLst>
      <p:ext uri="{BB962C8B-B14F-4D97-AF65-F5344CB8AC3E}">
        <p14:creationId xmlns:p14="http://schemas.microsoft.com/office/powerpoint/2010/main" val="3116035438"/>
      </p:ext>
    </p:extLst>
  </p:cSld>
  <p:clrMapOvr>
    <a:masterClrMapping/>
  </p:clrMapOvr>
</p:sld>
</file>

<file path=ppt/theme/theme1.xml><?xml version="1.0" encoding="utf-8"?>
<a:theme xmlns:a="http://schemas.openxmlformats.org/drawingml/2006/main" name="20023-microsof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20001-einstein-physics-ppt-template</Template>
  <TotalTime>215</TotalTime>
  <Words>2491</Words>
  <Application>Microsoft Office PowerPoint</Application>
  <PresentationFormat>On-screen Show (4:3)</PresentationFormat>
  <Paragraphs>331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90" baseType="lpstr">
      <vt:lpstr>Arial</vt:lpstr>
      <vt:lpstr>Arial</vt:lpstr>
      <vt:lpstr>Calibri</vt:lpstr>
      <vt:lpstr>Cambria</vt:lpstr>
      <vt:lpstr>g_d0_f1</vt:lpstr>
      <vt:lpstr>g_d0_f3</vt:lpstr>
      <vt:lpstr>Garamond</vt:lpstr>
      <vt:lpstr>Manrope Var</vt:lpstr>
      <vt:lpstr>Microsoft New Tai Lue</vt:lpstr>
      <vt:lpstr>MyriadPro-Light</vt:lpstr>
      <vt:lpstr>MyriadPro-Regular</vt:lpstr>
      <vt:lpstr>URWPalladioL-Bold</vt:lpstr>
      <vt:lpstr>Wingdings</vt:lpstr>
      <vt:lpstr>20023-microsoft</vt:lpstr>
      <vt:lpstr>Analisis Data Sekunder  untuk Publikasi di Jurnal Nasional dan Internasional Bereputasi:  Strategi, Teknik, dan Etika</vt:lpstr>
      <vt:lpstr>Agung Dwi Laksono</vt:lpstr>
      <vt:lpstr>Sistematika Paparan</vt:lpstr>
      <vt:lpstr>Bagian 1:  Pengantar Pemanfaatan Data Sekunder</vt:lpstr>
      <vt:lpstr>Pengertian</vt:lpstr>
      <vt:lpstr>Keuntungan memanfaatkan data sekunder</vt:lpstr>
      <vt:lpstr>Keterbatasan</vt:lpstr>
      <vt:lpstr>Bagian 2:  Data Sekunder Agregat</vt:lpstr>
      <vt:lpstr>Data sekunder: Agregat</vt:lpstr>
      <vt:lpstr>Data sekunder: Agregat</vt:lpstr>
      <vt:lpstr>Data Sekunder: Agregat</vt:lpstr>
      <vt:lpstr>MEMBACA SCATER PLOT  MENENTUKAN HUBUNGAN</vt:lpstr>
      <vt:lpstr>MEMBACA SCATTER PLOT  MENENTUKAN HUBUNGAN (2)</vt:lpstr>
      <vt:lpstr>MEMBACA SCATER PLOT  MENENTUKAN HUBUNGAN (3)</vt:lpstr>
      <vt:lpstr>“Distribution Analysis of Doctors  in Indonesia”</vt:lpstr>
      <vt:lpstr>Distribution Analysis of Doctors  in Indonesia” (2)</vt:lpstr>
      <vt:lpstr>Distribution Analysis of Doctors  in Indonesia” (3)</vt:lpstr>
      <vt:lpstr>“Analisis Ekologi Persalinan di Fasilitas Pelayanan Kesehatan di Indonesia”</vt:lpstr>
      <vt:lpstr>“Analisis Ekologi Persalinan di Fasilitas Pelayanan Kesehatan di Indonesia”</vt:lpstr>
      <vt:lpstr>“Analisis Ekologi Persalinan di Fasilitas Pelayanan Kesehatan di Indonesia”</vt:lpstr>
      <vt:lpstr> KINERJA PELAYANAN KESEHATAN IBU DAN ANAKDI PAPUA TAHUN 2018: APAKAH INPUT TENAGA BIDAN DAN DOKTERBERPENGARUH?</vt:lpstr>
      <vt:lpstr> KINERJA PELAYANAN KESEHATAN IBU DAN ANAKDI PAPUA TAHUN 2018: APAKAH INPUT TENAGA BIDAN DAN DOKTERBERPENGARUH?(2)</vt:lpstr>
      <vt:lpstr>KINERJA PELAYANAN KESEHATAN IBU DAN ANAKDI PAPUA TAHUN 2018: APAKAH INPUT TENAGA BIDAN DAN DOKTER BERPENGARUH?(3)</vt:lpstr>
      <vt:lpstr>Sudah dapat inspirasi neliti dengan data agregat?  Mari kita diskusikan</vt:lpstr>
      <vt:lpstr>Bagian 3:  Data Sekunder Individu</vt:lpstr>
      <vt:lpstr>Data sekunder: Individu</vt:lpstr>
      <vt:lpstr>Data sekunder: Individu</vt:lpstr>
      <vt:lpstr>Data besar yang bisa dimanfaatkan</vt:lpstr>
      <vt:lpstr> Factors related to intrapartum/delivery care in Southeast Asia: A cross-sectional study in the Philippines and Indonesia </vt:lpstr>
      <vt:lpstr>Factors related to intrapartum/delivery care in Southeast Asia: A cross-sectional study in the Philippines and Indonesia (2)</vt:lpstr>
      <vt:lpstr>PowerPoint Presentation</vt:lpstr>
      <vt:lpstr>PowerPoint Presentation</vt:lpstr>
      <vt:lpstr>Sudah ada ide nJurnal?</vt:lpstr>
      <vt:lpstr>Bagian 4:  Permintaan data SSGI dan data lainnya </vt:lpstr>
      <vt:lpstr>Cara mengakses/mendapatkan</vt:lpstr>
      <vt:lpstr>Cara mendapatkan:  SSGI, Riskesdas, Rifaskes, SKI, Riset litbangkes/BKPK lainnya</vt:lpstr>
      <vt:lpstr>PowerPoint Presentation</vt:lpstr>
      <vt:lpstr>PowerPoint Presentation</vt:lpstr>
      <vt:lpstr>Cara mendapatkan  The Indonesia Family and Life Survey (IFLS)</vt:lpstr>
      <vt:lpstr>PowerPoint Presentation</vt:lpstr>
      <vt:lpstr>Cara mendapatkan: The Indonesia Demographic and Health Survey (IDHS/SDKI)</vt:lpstr>
      <vt:lpstr>PowerPoint Presentation</vt:lpstr>
      <vt:lpstr>PowerPoint Presentation</vt:lpstr>
      <vt:lpstr>PowerPoint Presentation</vt:lpstr>
      <vt:lpstr>CONTOH “description of study”</vt:lpstr>
      <vt:lpstr>Reply dari ICF</vt:lpstr>
      <vt:lpstr>Bagian 5:  Ethical Clearance Studi Data Sekunder</vt:lpstr>
      <vt:lpstr>PowerPoint Presentation</vt:lpstr>
      <vt:lpstr>Komisi Etik BRIN</vt:lpstr>
      <vt:lpstr>PowerPoint Presentation</vt:lpstr>
      <vt:lpstr>PowerPoint Presentation</vt:lpstr>
      <vt:lpstr>Bagian 6:  Step by step  njurnal memanfaatkan sekunder  (big data SDKI)</vt:lpstr>
      <vt:lpstr>LANGKAH2 Njurnal   </vt:lpstr>
      <vt:lpstr>Pemetaan Variabel  contoh dataset</vt:lpstr>
      <vt:lpstr>Menyiapkan Data Set</vt:lpstr>
      <vt:lpstr>Kemungkinan publikasi (1) untuk 1 dataset</vt:lpstr>
      <vt:lpstr>Kemungkinan publikasi (2)</vt:lpstr>
      <vt:lpstr>Kemungkinan publikasi (3) Varian variabel independen</vt:lpstr>
      <vt:lpstr>Kemungkinan publikasi (4) Memanfaatkan varian obyek sasaran</vt:lpstr>
      <vt:lpstr>Analisis Statistik</vt:lpstr>
      <vt:lpstr>Implementasi dalam manuskrip</vt:lpstr>
      <vt:lpstr>Setelah data set ready...</vt:lpstr>
      <vt:lpstr>PowerPoint Presentation</vt:lpstr>
      <vt:lpstr>Exclusive breastfeeding among Indonesian working mothers: does early initiation of breastfeeding matter?</vt:lpstr>
      <vt:lpstr>Exclusive breastfeeding among Indonesian working mothers: does early initiation of breastfeeding matter?(2)</vt:lpstr>
      <vt:lpstr>PowerPoint Presentation</vt:lpstr>
      <vt:lpstr>PowerPoint Presentation</vt:lpstr>
      <vt:lpstr> Stunting Among Wealthy Indonesian Families: A Cross-Sectional Study of Children Under the Age of Two </vt:lpstr>
      <vt:lpstr>Stunting Among Wealthy Indonesian Families: A Cross-Sectional Study of Children Under the Age of Two (2)</vt:lpstr>
      <vt:lpstr>PowerPoint Presentation</vt:lpstr>
      <vt:lpstr>PowerPoint Presentation</vt:lpstr>
      <vt:lpstr>Policy to Decrease Low Birth Weight in Indonesia: Who Should Be the Target?</vt:lpstr>
      <vt:lpstr>Policy to Decrease Low Birth Weight in Indonesia: Who Should Be the Target?(2)</vt:lpstr>
      <vt:lpstr>PowerPoint Presentation</vt:lpstr>
      <vt:lpstr>PowerPoint Presentation</vt:lpstr>
      <vt:lpstr>Semoga bisa dipahami.  Mari kita diskusikan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Me</dc:creator>
  <cp:lastModifiedBy>ADL</cp:lastModifiedBy>
  <cp:revision>30</cp:revision>
  <dcterms:created xsi:type="dcterms:W3CDTF">2022-03-17T23:58:57Z</dcterms:created>
  <dcterms:modified xsi:type="dcterms:W3CDTF">2024-10-26T03:21:54Z</dcterms:modified>
</cp:coreProperties>
</file>